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7" r:id="rId4"/>
  </p:sldMasterIdLst>
  <p:notesMasterIdLst>
    <p:notesMasterId r:id="rId21"/>
  </p:notesMasterIdLst>
  <p:handoutMasterIdLst>
    <p:handoutMasterId r:id="rId22"/>
  </p:handoutMasterIdLst>
  <p:sldIdLst>
    <p:sldId id="288" r:id="rId5"/>
    <p:sldId id="289" r:id="rId6"/>
    <p:sldId id="290" r:id="rId7"/>
    <p:sldId id="293" r:id="rId8"/>
    <p:sldId id="296" r:id="rId9"/>
    <p:sldId id="291" r:id="rId10"/>
    <p:sldId id="292" r:id="rId11"/>
    <p:sldId id="297" r:id="rId12"/>
    <p:sldId id="302" r:id="rId13"/>
    <p:sldId id="303" r:id="rId14"/>
    <p:sldId id="307" r:id="rId15"/>
    <p:sldId id="306" r:id="rId16"/>
    <p:sldId id="274" r:id="rId17"/>
    <p:sldId id="304" r:id="rId18"/>
    <p:sldId id="270" r:id="rId19"/>
    <p:sldId id="30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8" autoAdjust="0"/>
    <p:restoredTop sz="70285" autoAdjust="0"/>
  </p:normalViewPr>
  <p:slideViewPr>
    <p:cSldViewPr snapToGrid="0">
      <p:cViewPr varScale="1">
        <p:scale>
          <a:sx n="58" d="100"/>
          <a:sy n="58" d="100"/>
        </p:scale>
        <p:origin x="1013" y="48"/>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181CD-9DBF-4A89-8799-F8D871A9A0C7}" type="doc">
      <dgm:prSet loTypeId="urn:microsoft.com/office/officeart/2016/7/layout/HorizontalActionList" loCatId="List" qsTypeId="urn:microsoft.com/office/officeart/2005/8/quickstyle/simple2" qsCatId="simple" csTypeId="urn:microsoft.com/office/officeart/2005/8/colors/accent1_2" csCatId="accent1" phldr="1"/>
      <dgm:spPr/>
      <dgm:t>
        <a:bodyPr/>
        <a:lstStyle/>
        <a:p>
          <a:endParaRPr lang="en-US"/>
        </a:p>
      </dgm:t>
    </dgm:pt>
    <dgm:pt modelId="{9F5AA28A-5C4D-4BE6-9252-F429F6E9A53E}">
      <dgm:prSet/>
      <dgm:spPr/>
      <dgm:t>
        <a:bodyPr/>
        <a:lstStyle/>
        <a:p>
          <a:r>
            <a:rPr lang="en-US"/>
            <a:t>Retrieve</a:t>
          </a:r>
        </a:p>
      </dgm:t>
    </dgm:pt>
    <dgm:pt modelId="{C4FD8328-C8FC-45C7-A507-87C32454FB6A}" type="parTrans" cxnId="{5A82AB2E-4808-4B50-B287-A32507045616}">
      <dgm:prSet/>
      <dgm:spPr/>
      <dgm:t>
        <a:bodyPr/>
        <a:lstStyle/>
        <a:p>
          <a:endParaRPr lang="en-US"/>
        </a:p>
      </dgm:t>
    </dgm:pt>
    <dgm:pt modelId="{C3768B12-9825-4C21-8EC4-E1477A87FE6A}" type="sibTrans" cxnId="{5A82AB2E-4808-4B50-B287-A32507045616}">
      <dgm:prSet/>
      <dgm:spPr/>
      <dgm:t>
        <a:bodyPr/>
        <a:lstStyle/>
        <a:p>
          <a:endParaRPr lang="en-US"/>
        </a:p>
      </dgm:t>
    </dgm:pt>
    <dgm:pt modelId="{D473E1DC-B2C7-49CC-A967-F58DBF031AAE}">
      <dgm:prSet/>
      <dgm:spPr/>
      <dgm:t>
        <a:bodyPr/>
        <a:lstStyle/>
        <a:p>
          <a:r>
            <a:rPr lang="en-US"/>
            <a:t>Retrieve tweet data and stock data.</a:t>
          </a:r>
        </a:p>
      </dgm:t>
    </dgm:pt>
    <dgm:pt modelId="{3279F3FB-8260-4293-B945-8A2FC6834FD4}" type="parTrans" cxnId="{B8379A06-A021-420D-805F-EA613D957004}">
      <dgm:prSet/>
      <dgm:spPr/>
      <dgm:t>
        <a:bodyPr/>
        <a:lstStyle/>
        <a:p>
          <a:endParaRPr lang="en-US"/>
        </a:p>
      </dgm:t>
    </dgm:pt>
    <dgm:pt modelId="{B352D9D5-FA28-4779-9BCA-14BED091A6BB}" type="sibTrans" cxnId="{B8379A06-A021-420D-805F-EA613D957004}">
      <dgm:prSet/>
      <dgm:spPr/>
      <dgm:t>
        <a:bodyPr/>
        <a:lstStyle/>
        <a:p>
          <a:endParaRPr lang="en-US"/>
        </a:p>
      </dgm:t>
    </dgm:pt>
    <dgm:pt modelId="{B51A47BD-2D41-46E5-9DE5-E1E2EB11462C}">
      <dgm:prSet/>
      <dgm:spPr/>
      <dgm:t>
        <a:bodyPr/>
        <a:lstStyle/>
        <a:p>
          <a:r>
            <a:rPr lang="en-US"/>
            <a:t>Display</a:t>
          </a:r>
        </a:p>
      </dgm:t>
    </dgm:pt>
    <dgm:pt modelId="{49B5E727-927F-4C67-8ACF-CDBA6073641F}" type="parTrans" cxnId="{7BC684AB-3004-4FBA-A587-A53231396508}">
      <dgm:prSet/>
      <dgm:spPr/>
      <dgm:t>
        <a:bodyPr/>
        <a:lstStyle/>
        <a:p>
          <a:endParaRPr lang="en-US"/>
        </a:p>
      </dgm:t>
    </dgm:pt>
    <dgm:pt modelId="{33CCFF5A-7CBA-47FD-8C54-F01930E01361}" type="sibTrans" cxnId="{7BC684AB-3004-4FBA-A587-A53231396508}">
      <dgm:prSet/>
      <dgm:spPr/>
      <dgm:t>
        <a:bodyPr/>
        <a:lstStyle/>
        <a:p>
          <a:endParaRPr lang="en-US"/>
        </a:p>
      </dgm:t>
    </dgm:pt>
    <dgm:pt modelId="{885A5380-DEB9-4776-9F97-F99C0AEB184E}">
      <dgm:prSet/>
      <dgm:spPr/>
      <dgm:t>
        <a:bodyPr/>
        <a:lstStyle/>
        <a:p>
          <a:r>
            <a:rPr lang="en-US"/>
            <a:t>Display trends, predict stock and crypto price based on yahoo financial data.</a:t>
          </a:r>
        </a:p>
      </dgm:t>
    </dgm:pt>
    <dgm:pt modelId="{11F3E8CB-1F2D-4645-A11F-70F4CC8A77CF}" type="parTrans" cxnId="{4D2EDD4B-B8DD-4413-BD71-F4139AC4177A}">
      <dgm:prSet/>
      <dgm:spPr/>
      <dgm:t>
        <a:bodyPr/>
        <a:lstStyle/>
        <a:p>
          <a:endParaRPr lang="en-US"/>
        </a:p>
      </dgm:t>
    </dgm:pt>
    <dgm:pt modelId="{5DF9F2AF-580A-44FC-BE32-89009EDF91E3}" type="sibTrans" cxnId="{4D2EDD4B-B8DD-4413-BD71-F4139AC4177A}">
      <dgm:prSet/>
      <dgm:spPr/>
      <dgm:t>
        <a:bodyPr/>
        <a:lstStyle/>
        <a:p>
          <a:endParaRPr lang="en-US"/>
        </a:p>
      </dgm:t>
    </dgm:pt>
    <dgm:pt modelId="{940795C3-4F71-4D29-9D3F-E82553142F85}">
      <dgm:prSet/>
      <dgm:spPr/>
      <dgm:t>
        <a:bodyPr/>
        <a:lstStyle/>
        <a:p>
          <a:r>
            <a:rPr lang="en-US"/>
            <a:t>Preprocess</a:t>
          </a:r>
        </a:p>
      </dgm:t>
    </dgm:pt>
    <dgm:pt modelId="{0A65CC0A-F36E-4469-B63C-706D5DFBFCD2}" type="parTrans" cxnId="{0EB1164B-3639-4EED-930E-5C31557522B4}">
      <dgm:prSet/>
      <dgm:spPr/>
      <dgm:t>
        <a:bodyPr/>
        <a:lstStyle/>
        <a:p>
          <a:endParaRPr lang="en-US"/>
        </a:p>
      </dgm:t>
    </dgm:pt>
    <dgm:pt modelId="{04CB5D2F-9B69-41E2-95DD-7B16D0547DEF}" type="sibTrans" cxnId="{0EB1164B-3639-4EED-930E-5C31557522B4}">
      <dgm:prSet/>
      <dgm:spPr/>
      <dgm:t>
        <a:bodyPr/>
        <a:lstStyle/>
        <a:p>
          <a:endParaRPr lang="en-US"/>
        </a:p>
      </dgm:t>
    </dgm:pt>
    <dgm:pt modelId="{DD9328C3-FE37-42F3-82A9-41F978718D5B}">
      <dgm:prSet/>
      <dgm:spPr/>
      <dgm:t>
        <a:bodyPr/>
        <a:lstStyle/>
        <a:p>
          <a:r>
            <a:rPr lang="en-US"/>
            <a:t>Preprocess data dumps to clean. Store data in postgres database.</a:t>
          </a:r>
        </a:p>
      </dgm:t>
    </dgm:pt>
    <dgm:pt modelId="{280ED80F-0CD2-4611-88D6-6397835541F8}" type="parTrans" cxnId="{57470E93-B278-41EB-B9DC-A66F55B72586}">
      <dgm:prSet/>
      <dgm:spPr/>
      <dgm:t>
        <a:bodyPr/>
        <a:lstStyle/>
        <a:p>
          <a:endParaRPr lang="en-US"/>
        </a:p>
      </dgm:t>
    </dgm:pt>
    <dgm:pt modelId="{B1B1E147-C3FB-4F35-83BF-C1E610C835D9}" type="sibTrans" cxnId="{57470E93-B278-41EB-B9DC-A66F55B72586}">
      <dgm:prSet/>
      <dgm:spPr/>
      <dgm:t>
        <a:bodyPr/>
        <a:lstStyle/>
        <a:p>
          <a:endParaRPr lang="en-US"/>
        </a:p>
      </dgm:t>
    </dgm:pt>
    <dgm:pt modelId="{3911D4FA-97B9-4000-8274-1DFDB9E7AB50}">
      <dgm:prSet/>
      <dgm:spPr/>
      <dgm:t>
        <a:bodyPr/>
        <a:lstStyle/>
        <a:p>
          <a:r>
            <a:rPr lang="en-US" dirty="0"/>
            <a:t>Run</a:t>
          </a:r>
        </a:p>
      </dgm:t>
    </dgm:pt>
    <dgm:pt modelId="{C28EFA5F-CC77-4FF3-89C9-C3A43F3C9454}" type="parTrans" cxnId="{C5FBCEEC-F992-4C7D-948B-16133F08D2D5}">
      <dgm:prSet/>
      <dgm:spPr/>
      <dgm:t>
        <a:bodyPr/>
        <a:lstStyle/>
        <a:p>
          <a:endParaRPr lang="en-US"/>
        </a:p>
      </dgm:t>
    </dgm:pt>
    <dgm:pt modelId="{41797243-EF76-4647-A1B9-F68D32678C88}" type="sibTrans" cxnId="{C5FBCEEC-F992-4C7D-948B-16133F08D2D5}">
      <dgm:prSet/>
      <dgm:spPr/>
      <dgm:t>
        <a:bodyPr/>
        <a:lstStyle/>
        <a:p>
          <a:endParaRPr lang="en-US"/>
        </a:p>
      </dgm:t>
    </dgm:pt>
    <dgm:pt modelId="{71889D88-4CB3-44F8-81CA-77361844B142}">
      <dgm:prSet/>
      <dgm:spPr/>
      <dgm:t>
        <a:bodyPr/>
        <a:lstStyle/>
        <a:p>
          <a:r>
            <a:rPr lang="en-US"/>
            <a:t>Use sentiment analysis on tweets as positive, negative, or neutral.</a:t>
          </a:r>
        </a:p>
      </dgm:t>
    </dgm:pt>
    <dgm:pt modelId="{38C4B315-3F49-48EC-A2DF-2BF48B93AFCD}" type="parTrans" cxnId="{6A28A369-334C-4755-B828-4A2ED2CA3F1A}">
      <dgm:prSet/>
      <dgm:spPr/>
      <dgm:t>
        <a:bodyPr/>
        <a:lstStyle/>
        <a:p>
          <a:endParaRPr lang="en-US"/>
        </a:p>
      </dgm:t>
    </dgm:pt>
    <dgm:pt modelId="{433CA89C-8C61-4ACB-B22E-17A5A3BA1B88}" type="sibTrans" cxnId="{6A28A369-334C-4755-B828-4A2ED2CA3F1A}">
      <dgm:prSet/>
      <dgm:spPr/>
      <dgm:t>
        <a:bodyPr/>
        <a:lstStyle/>
        <a:p>
          <a:endParaRPr lang="en-US"/>
        </a:p>
      </dgm:t>
    </dgm:pt>
    <dgm:pt modelId="{16873C61-EA9F-4A83-AF4E-F81AB5FA4C9F}">
      <dgm:prSet/>
      <dgm:spPr/>
      <dgm:t>
        <a:bodyPr/>
        <a:lstStyle/>
        <a:p>
          <a:r>
            <a:rPr lang="en-US" dirty="0"/>
            <a:t>Build</a:t>
          </a:r>
        </a:p>
      </dgm:t>
    </dgm:pt>
    <dgm:pt modelId="{081D57F1-D7FE-40D4-A2D0-83DFE7F9E7E2}" type="parTrans" cxnId="{27C87759-AE20-490A-A3C1-B1518FDE721B}">
      <dgm:prSet/>
      <dgm:spPr/>
      <dgm:t>
        <a:bodyPr/>
        <a:lstStyle/>
        <a:p>
          <a:endParaRPr lang="en-US"/>
        </a:p>
      </dgm:t>
    </dgm:pt>
    <dgm:pt modelId="{AA935F95-9218-47FB-BC31-7AE0128C4A50}" type="sibTrans" cxnId="{27C87759-AE20-490A-A3C1-B1518FDE721B}">
      <dgm:prSet/>
      <dgm:spPr/>
      <dgm:t>
        <a:bodyPr/>
        <a:lstStyle/>
        <a:p>
          <a:endParaRPr lang="en-US"/>
        </a:p>
      </dgm:t>
    </dgm:pt>
    <dgm:pt modelId="{B49C1908-C122-4AEB-B45E-4AC93930C181}">
      <dgm:prSet/>
      <dgm:spPr/>
      <dgm:t>
        <a:bodyPr/>
        <a:lstStyle/>
        <a:p>
          <a:r>
            <a:rPr lang="en-US"/>
            <a:t>Use sentiment analysis inputs to build model for predicting  impact of tweets on the near future stock price.</a:t>
          </a:r>
        </a:p>
      </dgm:t>
    </dgm:pt>
    <dgm:pt modelId="{DBEA6314-42C2-402F-90F8-3A5FCE7C66B2}" type="parTrans" cxnId="{A28F5315-CF33-4529-BD2A-89A287BF1B63}">
      <dgm:prSet/>
      <dgm:spPr/>
      <dgm:t>
        <a:bodyPr/>
        <a:lstStyle/>
        <a:p>
          <a:endParaRPr lang="en-US"/>
        </a:p>
      </dgm:t>
    </dgm:pt>
    <dgm:pt modelId="{4F6453C3-404B-42A8-920C-CA8B6A8B5E58}" type="sibTrans" cxnId="{A28F5315-CF33-4529-BD2A-89A287BF1B63}">
      <dgm:prSet/>
      <dgm:spPr/>
      <dgm:t>
        <a:bodyPr/>
        <a:lstStyle/>
        <a:p>
          <a:endParaRPr lang="en-US"/>
        </a:p>
      </dgm:t>
    </dgm:pt>
    <dgm:pt modelId="{BE41C7EA-BBEF-41D2-8D7C-478590E15775}" type="pres">
      <dgm:prSet presAssocID="{932181CD-9DBF-4A89-8799-F8D871A9A0C7}" presName="Name0" presStyleCnt="0">
        <dgm:presLayoutVars>
          <dgm:dir/>
          <dgm:animLvl val="lvl"/>
          <dgm:resizeHandles val="exact"/>
        </dgm:presLayoutVars>
      </dgm:prSet>
      <dgm:spPr/>
    </dgm:pt>
    <dgm:pt modelId="{1B805082-396F-4FF8-947F-34E887D29E85}" type="pres">
      <dgm:prSet presAssocID="{9F5AA28A-5C4D-4BE6-9252-F429F6E9A53E}" presName="composite" presStyleCnt="0"/>
      <dgm:spPr/>
    </dgm:pt>
    <dgm:pt modelId="{CC24843D-8CCE-4A55-BB93-33491903F96A}" type="pres">
      <dgm:prSet presAssocID="{9F5AA28A-5C4D-4BE6-9252-F429F6E9A53E}" presName="parTx" presStyleLbl="alignNode1" presStyleIdx="0" presStyleCnt="5">
        <dgm:presLayoutVars>
          <dgm:chMax val="0"/>
          <dgm:chPref val="0"/>
        </dgm:presLayoutVars>
      </dgm:prSet>
      <dgm:spPr/>
    </dgm:pt>
    <dgm:pt modelId="{C4B6AD85-2461-44F9-9A98-01F401BE65A0}" type="pres">
      <dgm:prSet presAssocID="{9F5AA28A-5C4D-4BE6-9252-F429F6E9A53E}" presName="desTx" presStyleLbl="alignAccFollowNode1" presStyleIdx="0" presStyleCnt="5">
        <dgm:presLayoutVars/>
      </dgm:prSet>
      <dgm:spPr/>
    </dgm:pt>
    <dgm:pt modelId="{BF3D2CBD-BDDC-441B-9D41-4BA5EDA8FBD5}" type="pres">
      <dgm:prSet presAssocID="{C3768B12-9825-4C21-8EC4-E1477A87FE6A}" presName="space" presStyleCnt="0"/>
      <dgm:spPr/>
    </dgm:pt>
    <dgm:pt modelId="{C75C6DF9-29EA-4F59-BEB2-1291DAC81061}" type="pres">
      <dgm:prSet presAssocID="{B51A47BD-2D41-46E5-9DE5-E1E2EB11462C}" presName="composite" presStyleCnt="0"/>
      <dgm:spPr/>
    </dgm:pt>
    <dgm:pt modelId="{E2CB81FB-B509-4783-BBDB-9CC981AD3FF5}" type="pres">
      <dgm:prSet presAssocID="{B51A47BD-2D41-46E5-9DE5-E1E2EB11462C}" presName="parTx" presStyleLbl="alignNode1" presStyleIdx="1" presStyleCnt="5">
        <dgm:presLayoutVars>
          <dgm:chMax val="0"/>
          <dgm:chPref val="0"/>
        </dgm:presLayoutVars>
      </dgm:prSet>
      <dgm:spPr/>
    </dgm:pt>
    <dgm:pt modelId="{842BBBD3-5474-4374-BB6A-297F4C1980C3}" type="pres">
      <dgm:prSet presAssocID="{B51A47BD-2D41-46E5-9DE5-E1E2EB11462C}" presName="desTx" presStyleLbl="alignAccFollowNode1" presStyleIdx="1" presStyleCnt="5">
        <dgm:presLayoutVars/>
      </dgm:prSet>
      <dgm:spPr/>
    </dgm:pt>
    <dgm:pt modelId="{BB76F9FA-4A0F-479D-B319-957D7F060031}" type="pres">
      <dgm:prSet presAssocID="{33CCFF5A-7CBA-47FD-8C54-F01930E01361}" presName="space" presStyleCnt="0"/>
      <dgm:spPr/>
    </dgm:pt>
    <dgm:pt modelId="{6B7ECA69-FB2F-4359-9F5F-B3A81648DB20}" type="pres">
      <dgm:prSet presAssocID="{940795C3-4F71-4D29-9D3F-E82553142F85}" presName="composite" presStyleCnt="0"/>
      <dgm:spPr/>
    </dgm:pt>
    <dgm:pt modelId="{8E631950-3967-4D04-AFC8-73239864F2B5}" type="pres">
      <dgm:prSet presAssocID="{940795C3-4F71-4D29-9D3F-E82553142F85}" presName="parTx" presStyleLbl="alignNode1" presStyleIdx="2" presStyleCnt="5">
        <dgm:presLayoutVars>
          <dgm:chMax val="0"/>
          <dgm:chPref val="0"/>
        </dgm:presLayoutVars>
      </dgm:prSet>
      <dgm:spPr/>
    </dgm:pt>
    <dgm:pt modelId="{31C608FB-F32A-448E-981B-9CFA993D52EA}" type="pres">
      <dgm:prSet presAssocID="{940795C3-4F71-4D29-9D3F-E82553142F85}" presName="desTx" presStyleLbl="alignAccFollowNode1" presStyleIdx="2" presStyleCnt="5">
        <dgm:presLayoutVars/>
      </dgm:prSet>
      <dgm:spPr/>
    </dgm:pt>
    <dgm:pt modelId="{9576EF10-472D-4B18-A462-78A366773FDB}" type="pres">
      <dgm:prSet presAssocID="{04CB5D2F-9B69-41E2-95DD-7B16D0547DEF}" presName="space" presStyleCnt="0"/>
      <dgm:spPr/>
    </dgm:pt>
    <dgm:pt modelId="{C70F868B-C91C-4259-B391-8CD8640BED7B}" type="pres">
      <dgm:prSet presAssocID="{3911D4FA-97B9-4000-8274-1DFDB9E7AB50}" presName="composite" presStyleCnt="0"/>
      <dgm:spPr/>
    </dgm:pt>
    <dgm:pt modelId="{BAAEE6D6-8465-4756-B0A7-143C5FAD52E5}" type="pres">
      <dgm:prSet presAssocID="{3911D4FA-97B9-4000-8274-1DFDB9E7AB50}" presName="parTx" presStyleLbl="alignNode1" presStyleIdx="3" presStyleCnt="5">
        <dgm:presLayoutVars>
          <dgm:chMax val="0"/>
          <dgm:chPref val="0"/>
        </dgm:presLayoutVars>
      </dgm:prSet>
      <dgm:spPr/>
    </dgm:pt>
    <dgm:pt modelId="{D45C48A4-9308-4668-B19F-B701990255CF}" type="pres">
      <dgm:prSet presAssocID="{3911D4FA-97B9-4000-8274-1DFDB9E7AB50}" presName="desTx" presStyleLbl="alignAccFollowNode1" presStyleIdx="3" presStyleCnt="5">
        <dgm:presLayoutVars/>
      </dgm:prSet>
      <dgm:spPr/>
    </dgm:pt>
    <dgm:pt modelId="{4F17F273-9B87-4F81-9959-CB8647A2091D}" type="pres">
      <dgm:prSet presAssocID="{41797243-EF76-4647-A1B9-F68D32678C88}" presName="space" presStyleCnt="0"/>
      <dgm:spPr/>
    </dgm:pt>
    <dgm:pt modelId="{85961589-930D-46F5-8543-629E264B4E07}" type="pres">
      <dgm:prSet presAssocID="{16873C61-EA9F-4A83-AF4E-F81AB5FA4C9F}" presName="composite" presStyleCnt="0"/>
      <dgm:spPr/>
    </dgm:pt>
    <dgm:pt modelId="{1EB906E2-2051-4BBE-A946-A8F81E1B8C14}" type="pres">
      <dgm:prSet presAssocID="{16873C61-EA9F-4A83-AF4E-F81AB5FA4C9F}" presName="parTx" presStyleLbl="alignNode1" presStyleIdx="4" presStyleCnt="5">
        <dgm:presLayoutVars>
          <dgm:chMax val="0"/>
          <dgm:chPref val="0"/>
        </dgm:presLayoutVars>
      </dgm:prSet>
      <dgm:spPr/>
    </dgm:pt>
    <dgm:pt modelId="{549763B8-4E7B-4CD2-81C3-44ACAF89E369}" type="pres">
      <dgm:prSet presAssocID="{16873C61-EA9F-4A83-AF4E-F81AB5FA4C9F}" presName="desTx" presStyleLbl="alignAccFollowNode1" presStyleIdx="4" presStyleCnt="5">
        <dgm:presLayoutVars/>
      </dgm:prSet>
      <dgm:spPr/>
    </dgm:pt>
  </dgm:ptLst>
  <dgm:cxnLst>
    <dgm:cxn modelId="{B8379A06-A021-420D-805F-EA613D957004}" srcId="{9F5AA28A-5C4D-4BE6-9252-F429F6E9A53E}" destId="{D473E1DC-B2C7-49CC-A967-F58DBF031AAE}" srcOrd="0" destOrd="0" parTransId="{3279F3FB-8260-4293-B945-8A2FC6834FD4}" sibTransId="{B352D9D5-FA28-4779-9BCA-14BED091A6BB}"/>
    <dgm:cxn modelId="{A28F5315-CF33-4529-BD2A-89A287BF1B63}" srcId="{16873C61-EA9F-4A83-AF4E-F81AB5FA4C9F}" destId="{B49C1908-C122-4AEB-B45E-4AC93930C181}" srcOrd="0" destOrd="0" parTransId="{DBEA6314-42C2-402F-90F8-3A5FCE7C66B2}" sibTransId="{4F6453C3-404B-42A8-920C-CA8B6A8B5E58}"/>
    <dgm:cxn modelId="{0443B120-348C-4DA7-8C20-8C04F2A9A46D}" type="presOf" srcId="{940795C3-4F71-4D29-9D3F-E82553142F85}" destId="{8E631950-3967-4D04-AFC8-73239864F2B5}" srcOrd="0" destOrd="0" presId="urn:microsoft.com/office/officeart/2016/7/layout/HorizontalActionList"/>
    <dgm:cxn modelId="{5A82AB2E-4808-4B50-B287-A32507045616}" srcId="{932181CD-9DBF-4A89-8799-F8D871A9A0C7}" destId="{9F5AA28A-5C4D-4BE6-9252-F429F6E9A53E}" srcOrd="0" destOrd="0" parTransId="{C4FD8328-C8FC-45C7-A507-87C32454FB6A}" sibTransId="{C3768B12-9825-4C21-8EC4-E1477A87FE6A}"/>
    <dgm:cxn modelId="{5AE4F740-27D0-4408-9951-563E972381DE}" type="presOf" srcId="{D473E1DC-B2C7-49CC-A967-F58DBF031AAE}" destId="{C4B6AD85-2461-44F9-9A98-01F401BE65A0}" srcOrd="0" destOrd="0" presId="urn:microsoft.com/office/officeart/2016/7/layout/HorizontalActionList"/>
    <dgm:cxn modelId="{6A28A369-334C-4755-B828-4A2ED2CA3F1A}" srcId="{3911D4FA-97B9-4000-8274-1DFDB9E7AB50}" destId="{71889D88-4CB3-44F8-81CA-77361844B142}" srcOrd="0" destOrd="0" parTransId="{38C4B315-3F49-48EC-A2DF-2BF48B93AFCD}" sibTransId="{433CA89C-8C61-4ACB-B22E-17A5A3BA1B88}"/>
    <dgm:cxn modelId="{0EB1164B-3639-4EED-930E-5C31557522B4}" srcId="{932181CD-9DBF-4A89-8799-F8D871A9A0C7}" destId="{940795C3-4F71-4D29-9D3F-E82553142F85}" srcOrd="2" destOrd="0" parTransId="{0A65CC0A-F36E-4469-B63C-706D5DFBFCD2}" sibTransId="{04CB5D2F-9B69-41E2-95DD-7B16D0547DEF}"/>
    <dgm:cxn modelId="{4D2EDD4B-B8DD-4413-BD71-F4139AC4177A}" srcId="{B51A47BD-2D41-46E5-9DE5-E1E2EB11462C}" destId="{885A5380-DEB9-4776-9F97-F99C0AEB184E}" srcOrd="0" destOrd="0" parTransId="{11F3E8CB-1F2D-4645-A11F-70F4CC8A77CF}" sibTransId="{5DF9F2AF-580A-44FC-BE32-89009EDF91E3}"/>
    <dgm:cxn modelId="{0053F66D-27C5-43C3-9FC3-3C6DB5A3D8D7}" type="presOf" srcId="{B51A47BD-2D41-46E5-9DE5-E1E2EB11462C}" destId="{E2CB81FB-B509-4783-BBDB-9CC981AD3FF5}" srcOrd="0" destOrd="0" presId="urn:microsoft.com/office/officeart/2016/7/layout/HorizontalActionList"/>
    <dgm:cxn modelId="{27C87759-AE20-490A-A3C1-B1518FDE721B}" srcId="{932181CD-9DBF-4A89-8799-F8D871A9A0C7}" destId="{16873C61-EA9F-4A83-AF4E-F81AB5FA4C9F}" srcOrd="4" destOrd="0" parTransId="{081D57F1-D7FE-40D4-A2D0-83DFE7F9E7E2}" sibTransId="{AA935F95-9218-47FB-BC31-7AE0128C4A50}"/>
    <dgm:cxn modelId="{C63EE979-2161-4EA7-B2EC-2F944ADEE3A9}" type="presOf" srcId="{DD9328C3-FE37-42F3-82A9-41F978718D5B}" destId="{31C608FB-F32A-448E-981B-9CFA993D52EA}" srcOrd="0" destOrd="0" presId="urn:microsoft.com/office/officeart/2016/7/layout/HorizontalActionList"/>
    <dgm:cxn modelId="{F4067D86-B9E0-4EB0-B9C6-9D643FEBBC1B}" type="presOf" srcId="{885A5380-DEB9-4776-9F97-F99C0AEB184E}" destId="{842BBBD3-5474-4374-BB6A-297F4C1980C3}" srcOrd="0" destOrd="0" presId="urn:microsoft.com/office/officeart/2016/7/layout/HorizontalActionList"/>
    <dgm:cxn modelId="{57470E93-B278-41EB-B9DC-A66F55B72586}" srcId="{940795C3-4F71-4D29-9D3F-E82553142F85}" destId="{DD9328C3-FE37-42F3-82A9-41F978718D5B}" srcOrd="0" destOrd="0" parTransId="{280ED80F-0CD2-4611-88D6-6397835541F8}" sibTransId="{B1B1E147-C3FB-4F35-83BF-C1E610C835D9}"/>
    <dgm:cxn modelId="{7BC684AB-3004-4FBA-A587-A53231396508}" srcId="{932181CD-9DBF-4A89-8799-F8D871A9A0C7}" destId="{B51A47BD-2D41-46E5-9DE5-E1E2EB11462C}" srcOrd="1" destOrd="0" parTransId="{49B5E727-927F-4C67-8ACF-CDBA6073641F}" sibTransId="{33CCFF5A-7CBA-47FD-8C54-F01930E01361}"/>
    <dgm:cxn modelId="{1A4294AE-D848-45F1-9122-7181E9381383}" type="presOf" srcId="{B49C1908-C122-4AEB-B45E-4AC93930C181}" destId="{549763B8-4E7B-4CD2-81C3-44ACAF89E369}" srcOrd="0" destOrd="0" presId="urn:microsoft.com/office/officeart/2016/7/layout/HorizontalActionList"/>
    <dgm:cxn modelId="{957506C2-6A88-4085-B6BE-0CDEF64802A3}" type="presOf" srcId="{932181CD-9DBF-4A89-8799-F8D871A9A0C7}" destId="{BE41C7EA-BBEF-41D2-8D7C-478590E15775}" srcOrd="0" destOrd="0" presId="urn:microsoft.com/office/officeart/2016/7/layout/HorizontalActionList"/>
    <dgm:cxn modelId="{8661A3CF-0FA0-457D-95F2-CD3F63E49516}" type="presOf" srcId="{9F5AA28A-5C4D-4BE6-9252-F429F6E9A53E}" destId="{CC24843D-8CCE-4A55-BB93-33491903F96A}" srcOrd="0" destOrd="0" presId="urn:microsoft.com/office/officeart/2016/7/layout/HorizontalActionList"/>
    <dgm:cxn modelId="{5E02F5D4-2A0B-47A0-AEBB-A10513182B81}" type="presOf" srcId="{71889D88-4CB3-44F8-81CA-77361844B142}" destId="{D45C48A4-9308-4668-B19F-B701990255CF}" srcOrd="0" destOrd="0" presId="urn:microsoft.com/office/officeart/2016/7/layout/HorizontalActionList"/>
    <dgm:cxn modelId="{05D980DA-C7AD-4E24-9ED6-108B6537B553}" type="presOf" srcId="{16873C61-EA9F-4A83-AF4E-F81AB5FA4C9F}" destId="{1EB906E2-2051-4BBE-A946-A8F81E1B8C14}" srcOrd="0" destOrd="0" presId="urn:microsoft.com/office/officeart/2016/7/layout/HorizontalActionList"/>
    <dgm:cxn modelId="{C5FBCEEC-F992-4C7D-948B-16133F08D2D5}" srcId="{932181CD-9DBF-4A89-8799-F8D871A9A0C7}" destId="{3911D4FA-97B9-4000-8274-1DFDB9E7AB50}" srcOrd="3" destOrd="0" parTransId="{C28EFA5F-CC77-4FF3-89C9-C3A43F3C9454}" sibTransId="{41797243-EF76-4647-A1B9-F68D32678C88}"/>
    <dgm:cxn modelId="{F9C813F8-9799-40AD-83A6-1CA3C5BFC8B6}" type="presOf" srcId="{3911D4FA-97B9-4000-8274-1DFDB9E7AB50}" destId="{BAAEE6D6-8465-4756-B0A7-143C5FAD52E5}" srcOrd="0" destOrd="0" presId="urn:microsoft.com/office/officeart/2016/7/layout/HorizontalActionList"/>
    <dgm:cxn modelId="{F04E42E0-862F-410E-8517-0F2630D33C82}" type="presParOf" srcId="{BE41C7EA-BBEF-41D2-8D7C-478590E15775}" destId="{1B805082-396F-4FF8-947F-34E887D29E85}" srcOrd="0" destOrd="0" presId="urn:microsoft.com/office/officeart/2016/7/layout/HorizontalActionList"/>
    <dgm:cxn modelId="{58CF310B-5131-48A7-A538-FE269000FBF0}" type="presParOf" srcId="{1B805082-396F-4FF8-947F-34E887D29E85}" destId="{CC24843D-8CCE-4A55-BB93-33491903F96A}" srcOrd="0" destOrd="0" presId="urn:microsoft.com/office/officeart/2016/7/layout/HorizontalActionList"/>
    <dgm:cxn modelId="{0E1674B5-3906-482F-B658-EFCC1E3ECFAE}" type="presParOf" srcId="{1B805082-396F-4FF8-947F-34E887D29E85}" destId="{C4B6AD85-2461-44F9-9A98-01F401BE65A0}" srcOrd="1" destOrd="0" presId="urn:microsoft.com/office/officeart/2016/7/layout/HorizontalActionList"/>
    <dgm:cxn modelId="{2CBAC183-D212-4CFC-939E-8DFBA14F4C1F}" type="presParOf" srcId="{BE41C7EA-BBEF-41D2-8D7C-478590E15775}" destId="{BF3D2CBD-BDDC-441B-9D41-4BA5EDA8FBD5}" srcOrd="1" destOrd="0" presId="urn:microsoft.com/office/officeart/2016/7/layout/HorizontalActionList"/>
    <dgm:cxn modelId="{DD6C0F44-F7E6-4F7F-BFB5-643A2B6397B5}" type="presParOf" srcId="{BE41C7EA-BBEF-41D2-8D7C-478590E15775}" destId="{C75C6DF9-29EA-4F59-BEB2-1291DAC81061}" srcOrd="2" destOrd="0" presId="urn:microsoft.com/office/officeart/2016/7/layout/HorizontalActionList"/>
    <dgm:cxn modelId="{F527D296-F187-4287-BC13-3769AD94188E}" type="presParOf" srcId="{C75C6DF9-29EA-4F59-BEB2-1291DAC81061}" destId="{E2CB81FB-B509-4783-BBDB-9CC981AD3FF5}" srcOrd="0" destOrd="0" presId="urn:microsoft.com/office/officeart/2016/7/layout/HorizontalActionList"/>
    <dgm:cxn modelId="{83719FE5-BDAF-496E-9800-BCD5631F2063}" type="presParOf" srcId="{C75C6DF9-29EA-4F59-BEB2-1291DAC81061}" destId="{842BBBD3-5474-4374-BB6A-297F4C1980C3}" srcOrd="1" destOrd="0" presId="urn:microsoft.com/office/officeart/2016/7/layout/HorizontalActionList"/>
    <dgm:cxn modelId="{89422D98-DD59-4FC2-8F34-562E098FB8D9}" type="presParOf" srcId="{BE41C7EA-BBEF-41D2-8D7C-478590E15775}" destId="{BB76F9FA-4A0F-479D-B319-957D7F060031}" srcOrd="3" destOrd="0" presId="urn:microsoft.com/office/officeart/2016/7/layout/HorizontalActionList"/>
    <dgm:cxn modelId="{1D1CE8D8-8C4B-4FA9-BB03-FFC0A85193EE}" type="presParOf" srcId="{BE41C7EA-BBEF-41D2-8D7C-478590E15775}" destId="{6B7ECA69-FB2F-4359-9F5F-B3A81648DB20}" srcOrd="4" destOrd="0" presId="urn:microsoft.com/office/officeart/2016/7/layout/HorizontalActionList"/>
    <dgm:cxn modelId="{7036A9B8-16D4-4A21-A71D-3DCE4B08E40C}" type="presParOf" srcId="{6B7ECA69-FB2F-4359-9F5F-B3A81648DB20}" destId="{8E631950-3967-4D04-AFC8-73239864F2B5}" srcOrd="0" destOrd="0" presId="urn:microsoft.com/office/officeart/2016/7/layout/HorizontalActionList"/>
    <dgm:cxn modelId="{700CCC37-A518-46DC-8349-4A75DC3D557C}" type="presParOf" srcId="{6B7ECA69-FB2F-4359-9F5F-B3A81648DB20}" destId="{31C608FB-F32A-448E-981B-9CFA993D52EA}" srcOrd="1" destOrd="0" presId="urn:microsoft.com/office/officeart/2016/7/layout/HorizontalActionList"/>
    <dgm:cxn modelId="{0E614B15-2CF6-4208-A285-7E3AB8DE0AD6}" type="presParOf" srcId="{BE41C7EA-BBEF-41D2-8D7C-478590E15775}" destId="{9576EF10-472D-4B18-A462-78A366773FDB}" srcOrd="5" destOrd="0" presId="urn:microsoft.com/office/officeart/2016/7/layout/HorizontalActionList"/>
    <dgm:cxn modelId="{C21F7C67-1504-4DF8-A2C9-F816DA5DE4CE}" type="presParOf" srcId="{BE41C7EA-BBEF-41D2-8D7C-478590E15775}" destId="{C70F868B-C91C-4259-B391-8CD8640BED7B}" srcOrd="6" destOrd="0" presId="urn:microsoft.com/office/officeart/2016/7/layout/HorizontalActionList"/>
    <dgm:cxn modelId="{47400FA2-8B8F-4EDA-B710-7246F2AA1A6A}" type="presParOf" srcId="{C70F868B-C91C-4259-B391-8CD8640BED7B}" destId="{BAAEE6D6-8465-4756-B0A7-143C5FAD52E5}" srcOrd="0" destOrd="0" presId="urn:microsoft.com/office/officeart/2016/7/layout/HorizontalActionList"/>
    <dgm:cxn modelId="{F6F1FB42-4AB9-471F-9BEF-4DAAECB0E776}" type="presParOf" srcId="{C70F868B-C91C-4259-B391-8CD8640BED7B}" destId="{D45C48A4-9308-4668-B19F-B701990255CF}" srcOrd="1" destOrd="0" presId="urn:microsoft.com/office/officeart/2016/7/layout/HorizontalActionList"/>
    <dgm:cxn modelId="{EDED2D58-C134-43C1-8438-DA19BE279E40}" type="presParOf" srcId="{BE41C7EA-BBEF-41D2-8D7C-478590E15775}" destId="{4F17F273-9B87-4F81-9959-CB8647A2091D}" srcOrd="7" destOrd="0" presId="urn:microsoft.com/office/officeart/2016/7/layout/HorizontalActionList"/>
    <dgm:cxn modelId="{FED68230-1A93-4FEC-ABA7-1CE860944A68}" type="presParOf" srcId="{BE41C7EA-BBEF-41D2-8D7C-478590E15775}" destId="{85961589-930D-46F5-8543-629E264B4E07}" srcOrd="8" destOrd="0" presId="urn:microsoft.com/office/officeart/2016/7/layout/HorizontalActionList"/>
    <dgm:cxn modelId="{90E7D226-67A8-47B0-A50A-C57C9A436E18}" type="presParOf" srcId="{85961589-930D-46F5-8543-629E264B4E07}" destId="{1EB906E2-2051-4BBE-A946-A8F81E1B8C14}" srcOrd="0" destOrd="0" presId="urn:microsoft.com/office/officeart/2016/7/layout/HorizontalActionList"/>
    <dgm:cxn modelId="{1B48CB38-53C2-4C43-B045-FB0C5902673B}" type="presParOf" srcId="{85961589-930D-46F5-8543-629E264B4E07}" destId="{549763B8-4E7B-4CD2-81C3-44ACAF89E369}"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348B4A-9F4F-4C1C-955A-08C84E5AADAC}" type="doc">
      <dgm:prSet loTypeId="urn:microsoft.com/office/officeart/2005/8/layout/process5" loCatId="process" qsTypeId="urn:microsoft.com/office/officeart/2005/8/quickstyle/simple2" qsCatId="simple" csTypeId="urn:microsoft.com/office/officeart/2005/8/colors/accent3_2" csCatId="accent3" phldr="1"/>
      <dgm:spPr/>
      <dgm:t>
        <a:bodyPr/>
        <a:lstStyle/>
        <a:p>
          <a:endParaRPr lang="en-US"/>
        </a:p>
      </dgm:t>
    </dgm:pt>
    <dgm:pt modelId="{AA26D038-EC4E-4605-818B-A471F11E2BEC}">
      <dgm:prSet phldrT="[Text]"/>
      <dgm:spPr/>
      <dgm:t>
        <a:bodyPr/>
        <a:lstStyle/>
        <a:p>
          <a:r>
            <a:rPr lang="en-US" dirty="0"/>
            <a:t>Processed raw twitter and stock data</a:t>
          </a:r>
        </a:p>
      </dgm:t>
    </dgm:pt>
    <dgm:pt modelId="{640D22C4-8D61-4A16-BD46-981CAAFB413C}" type="parTrans" cxnId="{46C2940F-6767-4917-A8E0-FDA3323402E4}">
      <dgm:prSet/>
      <dgm:spPr/>
      <dgm:t>
        <a:bodyPr/>
        <a:lstStyle/>
        <a:p>
          <a:endParaRPr lang="en-US"/>
        </a:p>
      </dgm:t>
    </dgm:pt>
    <dgm:pt modelId="{E02D7EF7-5F33-46A1-9AF5-224833A287B7}" type="sibTrans" cxnId="{46C2940F-6767-4917-A8E0-FDA3323402E4}">
      <dgm:prSet/>
      <dgm:spPr/>
      <dgm:t>
        <a:bodyPr/>
        <a:lstStyle/>
        <a:p>
          <a:endParaRPr lang="en-US"/>
        </a:p>
      </dgm:t>
    </dgm:pt>
    <dgm:pt modelId="{B71AA2BC-A8AD-44AD-BF9A-6C1D170AC383}">
      <dgm:prSet phldrT="[Text]"/>
      <dgm:spPr/>
      <dgm:t>
        <a:bodyPr/>
        <a:lstStyle/>
        <a:p>
          <a:r>
            <a:rPr lang="en-US" dirty="0"/>
            <a:t>Structured data using </a:t>
          </a:r>
          <a:r>
            <a:rPr lang="en-US" dirty="0" err="1"/>
            <a:t>jupyter</a:t>
          </a:r>
          <a:r>
            <a:rPr lang="en-US" dirty="0"/>
            <a:t> notebook</a:t>
          </a:r>
        </a:p>
      </dgm:t>
    </dgm:pt>
    <dgm:pt modelId="{E42BC770-F13F-4FBA-9745-484CA834AB41}" type="parTrans" cxnId="{BF14B56D-01B9-4205-8996-E5D8BD4EB11B}">
      <dgm:prSet/>
      <dgm:spPr/>
      <dgm:t>
        <a:bodyPr/>
        <a:lstStyle/>
        <a:p>
          <a:endParaRPr lang="en-US"/>
        </a:p>
      </dgm:t>
    </dgm:pt>
    <dgm:pt modelId="{649177F3-402D-42E7-8854-96F2B4B1136D}" type="sibTrans" cxnId="{BF14B56D-01B9-4205-8996-E5D8BD4EB11B}">
      <dgm:prSet/>
      <dgm:spPr/>
      <dgm:t>
        <a:bodyPr/>
        <a:lstStyle/>
        <a:p>
          <a:endParaRPr lang="en-US"/>
        </a:p>
      </dgm:t>
    </dgm:pt>
    <dgm:pt modelId="{3982E63D-801F-41F7-8B65-DC8104B4EBCB}">
      <dgm:prSet phldrT="[Text]"/>
      <dgm:spPr/>
      <dgm:t>
        <a:bodyPr/>
        <a:lstStyle/>
        <a:p>
          <a:r>
            <a:rPr lang="en-US" dirty="0"/>
            <a:t>Data Preprocessing (joined data)</a:t>
          </a:r>
        </a:p>
      </dgm:t>
    </dgm:pt>
    <dgm:pt modelId="{1256780F-F31F-461C-8B28-9DE4CD2DD27A}" type="parTrans" cxnId="{61562683-79E2-4252-BC4B-6D3570EF2DE2}">
      <dgm:prSet/>
      <dgm:spPr/>
      <dgm:t>
        <a:bodyPr/>
        <a:lstStyle/>
        <a:p>
          <a:endParaRPr lang="en-US"/>
        </a:p>
      </dgm:t>
    </dgm:pt>
    <dgm:pt modelId="{35D4C959-3C13-49C8-8506-DF2C384FD964}" type="sibTrans" cxnId="{61562683-79E2-4252-BC4B-6D3570EF2DE2}">
      <dgm:prSet/>
      <dgm:spPr/>
      <dgm:t>
        <a:bodyPr/>
        <a:lstStyle/>
        <a:p>
          <a:endParaRPr lang="en-US"/>
        </a:p>
      </dgm:t>
    </dgm:pt>
    <dgm:pt modelId="{55FD6471-3562-4F51-880B-43FE56224340}">
      <dgm:prSet phldrT="[Text]"/>
      <dgm:spPr/>
      <dgm:t>
        <a:bodyPr/>
        <a:lstStyle/>
        <a:p>
          <a:r>
            <a:rPr lang="en-US"/>
            <a:t>EDA</a:t>
          </a:r>
        </a:p>
      </dgm:t>
    </dgm:pt>
    <dgm:pt modelId="{A727F12E-CA06-4022-A0B7-C33AF9BBC11C}" type="parTrans" cxnId="{A1A45162-2669-49FD-9938-9542B6B7A77F}">
      <dgm:prSet/>
      <dgm:spPr/>
      <dgm:t>
        <a:bodyPr/>
        <a:lstStyle/>
        <a:p>
          <a:endParaRPr lang="en-US"/>
        </a:p>
      </dgm:t>
    </dgm:pt>
    <dgm:pt modelId="{2394FA99-7EEE-4ADC-90F2-F3CF7E0AFBCB}" type="sibTrans" cxnId="{A1A45162-2669-49FD-9938-9542B6B7A77F}">
      <dgm:prSet/>
      <dgm:spPr/>
      <dgm:t>
        <a:bodyPr/>
        <a:lstStyle/>
        <a:p>
          <a:endParaRPr lang="en-US"/>
        </a:p>
      </dgm:t>
    </dgm:pt>
    <dgm:pt modelId="{5B8A0A1C-C640-49AB-81F3-E53072A42845}">
      <dgm:prSet phldrT="[Text]"/>
      <dgm:spPr/>
      <dgm:t>
        <a:bodyPr/>
        <a:lstStyle/>
        <a:p>
          <a:r>
            <a:rPr lang="en-US"/>
            <a:t>Visuals/Insights</a:t>
          </a:r>
        </a:p>
      </dgm:t>
    </dgm:pt>
    <dgm:pt modelId="{2DE60C31-14CB-4C1D-93D1-DEA808B14DF3}" type="parTrans" cxnId="{0D1A18F8-E8D6-4CCD-81DF-85D74784C615}">
      <dgm:prSet/>
      <dgm:spPr/>
      <dgm:t>
        <a:bodyPr/>
        <a:lstStyle/>
        <a:p>
          <a:endParaRPr lang="en-US"/>
        </a:p>
      </dgm:t>
    </dgm:pt>
    <dgm:pt modelId="{A998CA25-FEEB-49BF-85DB-5DA8BA157EBF}" type="sibTrans" cxnId="{0D1A18F8-E8D6-4CCD-81DF-85D74784C615}">
      <dgm:prSet/>
      <dgm:spPr/>
      <dgm:t>
        <a:bodyPr/>
        <a:lstStyle/>
        <a:p>
          <a:endParaRPr lang="en-US"/>
        </a:p>
      </dgm:t>
    </dgm:pt>
    <dgm:pt modelId="{438D4BD4-88B6-4F92-A05C-620DED47935E}" type="pres">
      <dgm:prSet presAssocID="{82348B4A-9F4F-4C1C-955A-08C84E5AADAC}" presName="diagram" presStyleCnt="0">
        <dgm:presLayoutVars>
          <dgm:dir/>
          <dgm:resizeHandles val="exact"/>
        </dgm:presLayoutVars>
      </dgm:prSet>
      <dgm:spPr/>
    </dgm:pt>
    <dgm:pt modelId="{C7B61CA0-2E98-4DC9-BF07-D21B053DA71E}" type="pres">
      <dgm:prSet presAssocID="{AA26D038-EC4E-4605-818B-A471F11E2BEC}" presName="node" presStyleLbl="node1" presStyleIdx="0" presStyleCnt="5">
        <dgm:presLayoutVars>
          <dgm:bulletEnabled val="1"/>
        </dgm:presLayoutVars>
      </dgm:prSet>
      <dgm:spPr/>
    </dgm:pt>
    <dgm:pt modelId="{E53AAA03-EA6E-4538-B4EF-A5E1E1EEAFF3}" type="pres">
      <dgm:prSet presAssocID="{E02D7EF7-5F33-46A1-9AF5-224833A287B7}" presName="sibTrans" presStyleLbl="sibTrans2D1" presStyleIdx="0" presStyleCnt="4"/>
      <dgm:spPr/>
    </dgm:pt>
    <dgm:pt modelId="{7E5DA004-210C-446A-8890-F2990FFA504B}" type="pres">
      <dgm:prSet presAssocID="{E02D7EF7-5F33-46A1-9AF5-224833A287B7}" presName="connectorText" presStyleLbl="sibTrans2D1" presStyleIdx="0" presStyleCnt="4"/>
      <dgm:spPr/>
    </dgm:pt>
    <dgm:pt modelId="{236DF0F3-8ECF-4960-BB82-6290D4AB8B2E}" type="pres">
      <dgm:prSet presAssocID="{B71AA2BC-A8AD-44AD-BF9A-6C1D170AC383}" presName="node" presStyleLbl="node1" presStyleIdx="1" presStyleCnt="5">
        <dgm:presLayoutVars>
          <dgm:bulletEnabled val="1"/>
        </dgm:presLayoutVars>
      </dgm:prSet>
      <dgm:spPr/>
    </dgm:pt>
    <dgm:pt modelId="{F7A8CC60-46D7-4954-9DBB-208340593699}" type="pres">
      <dgm:prSet presAssocID="{649177F3-402D-42E7-8854-96F2B4B1136D}" presName="sibTrans" presStyleLbl="sibTrans2D1" presStyleIdx="1" presStyleCnt="4"/>
      <dgm:spPr/>
    </dgm:pt>
    <dgm:pt modelId="{20EDB540-FAC2-44BB-A55B-409428FE6888}" type="pres">
      <dgm:prSet presAssocID="{649177F3-402D-42E7-8854-96F2B4B1136D}" presName="connectorText" presStyleLbl="sibTrans2D1" presStyleIdx="1" presStyleCnt="4"/>
      <dgm:spPr/>
    </dgm:pt>
    <dgm:pt modelId="{D0D2F162-6430-41B1-8F9E-072F963427E3}" type="pres">
      <dgm:prSet presAssocID="{3982E63D-801F-41F7-8B65-DC8104B4EBCB}" presName="node" presStyleLbl="node1" presStyleIdx="2" presStyleCnt="5">
        <dgm:presLayoutVars>
          <dgm:bulletEnabled val="1"/>
        </dgm:presLayoutVars>
      </dgm:prSet>
      <dgm:spPr/>
    </dgm:pt>
    <dgm:pt modelId="{CEACEF2C-CDB8-4AF6-AD41-9DBB16C10559}" type="pres">
      <dgm:prSet presAssocID="{35D4C959-3C13-49C8-8506-DF2C384FD964}" presName="sibTrans" presStyleLbl="sibTrans2D1" presStyleIdx="2" presStyleCnt="4"/>
      <dgm:spPr/>
    </dgm:pt>
    <dgm:pt modelId="{496C6D77-16BD-4232-8F10-33A9DB6FA6B7}" type="pres">
      <dgm:prSet presAssocID="{35D4C959-3C13-49C8-8506-DF2C384FD964}" presName="connectorText" presStyleLbl="sibTrans2D1" presStyleIdx="2" presStyleCnt="4"/>
      <dgm:spPr/>
    </dgm:pt>
    <dgm:pt modelId="{F6CAB47B-E78D-4AC1-A472-CB36EB6398A6}" type="pres">
      <dgm:prSet presAssocID="{55FD6471-3562-4F51-880B-43FE56224340}" presName="node" presStyleLbl="node1" presStyleIdx="3" presStyleCnt="5">
        <dgm:presLayoutVars>
          <dgm:bulletEnabled val="1"/>
        </dgm:presLayoutVars>
      </dgm:prSet>
      <dgm:spPr/>
    </dgm:pt>
    <dgm:pt modelId="{E6A8B17C-4CEE-4C3F-9D7C-30D4C8F2480F}" type="pres">
      <dgm:prSet presAssocID="{2394FA99-7EEE-4ADC-90F2-F3CF7E0AFBCB}" presName="sibTrans" presStyleLbl="sibTrans2D1" presStyleIdx="3" presStyleCnt="4"/>
      <dgm:spPr/>
    </dgm:pt>
    <dgm:pt modelId="{A356E98A-A9D8-4F68-8186-AF1866836A01}" type="pres">
      <dgm:prSet presAssocID="{2394FA99-7EEE-4ADC-90F2-F3CF7E0AFBCB}" presName="connectorText" presStyleLbl="sibTrans2D1" presStyleIdx="3" presStyleCnt="4"/>
      <dgm:spPr/>
    </dgm:pt>
    <dgm:pt modelId="{8B815D8A-B9EE-4A3C-A46E-341B8656A1AC}" type="pres">
      <dgm:prSet presAssocID="{5B8A0A1C-C640-49AB-81F3-E53072A42845}" presName="node" presStyleLbl="node1" presStyleIdx="4" presStyleCnt="5">
        <dgm:presLayoutVars>
          <dgm:bulletEnabled val="1"/>
        </dgm:presLayoutVars>
      </dgm:prSet>
      <dgm:spPr/>
    </dgm:pt>
  </dgm:ptLst>
  <dgm:cxnLst>
    <dgm:cxn modelId="{46C2940F-6767-4917-A8E0-FDA3323402E4}" srcId="{82348B4A-9F4F-4C1C-955A-08C84E5AADAC}" destId="{AA26D038-EC4E-4605-818B-A471F11E2BEC}" srcOrd="0" destOrd="0" parTransId="{640D22C4-8D61-4A16-BD46-981CAAFB413C}" sibTransId="{E02D7EF7-5F33-46A1-9AF5-224833A287B7}"/>
    <dgm:cxn modelId="{CA051819-4282-4535-A43F-06269BD69EC2}" type="presOf" srcId="{35D4C959-3C13-49C8-8506-DF2C384FD964}" destId="{CEACEF2C-CDB8-4AF6-AD41-9DBB16C10559}" srcOrd="0" destOrd="0" presId="urn:microsoft.com/office/officeart/2005/8/layout/process5"/>
    <dgm:cxn modelId="{11C0361F-8DCC-4BE5-9A6B-2D7A5B90F095}" type="presOf" srcId="{82348B4A-9F4F-4C1C-955A-08C84E5AADAC}" destId="{438D4BD4-88B6-4F92-A05C-620DED47935E}" srcOrd="0" destOrd="0" presId="urn:microsoft.com/office/officeart/2005/8/layout/process5"/>
    <dgm:cxn modelId="{2C76425C-DD37-4609-B176-6AE959D8172C}" type="presOf" srcId="{E02D7EF7-5F33-46A1-9AF5-224833A287B7}" destId="{7E5DA004-210C-446A-8890-F2990FFA504B}" srcOrd="1" destOrd="0" presId="urn:microsoft.com/office/officeart/2005/8/layout/process5"/>
    <dgm:cxn modelId="{9E1CEF5F-D462-4ABA-9D6B-F26433E2C8BC}" type="presOf" srcId="{649177F3-402D-42E7-8854-96F2B4B1136D}" destId="{20EDB540-FAC2-44BB-A55B-409428FE6888}" srcOrd="1" destOrd="0" presId="urn:microsoft.com/office/officeart/2005/8/layout/process5"/>
    <dgm:cxn modelId="{A1A45162-2669-49FD-9938-9542B6B7A77F}" srcId="{82348B4A-9F4F-4C1C-955A-08C84E5AADAC}" destId="{55FD6471-3562-4F51-880B-43FE56224340}" srcOrd="3" destOrd="0" parTransId="{A727F12E-CA06-4022-A0B7-C33AF9BBC11C}" sibTransId="{2394FA99-7EEE-4ADC-90F2-F3CF7E0AFBCB}"/>
    <dgm:cxn modelId="{EC274365-9DE6-4D89-BBCB-2F0B367B00F8}" type="presOf" srcId="{649177F3-402D-42E7-8854-96F2B4B1136D}" destId="{F7A8CC60-46D7-4954-9DBB-208340593699}" srcOrd="0" destOrd="0" presId="urn:microsoft.com/office/officeart/2005/8/layout/process5"/>
    <dgm:cxn modelId="{35D5B145-0BAF-4082-81D8-2AB1ECD6AC29}" type="presOf" srcId="{2394FA99-7EEE-4ADC-90F2-F3CF7E0AFBCB}" destId="{E6A8B17C-4CEE-4C3F-9D7C-30D4C8F2480F}" srcOrd="0" destOrd="0" presId="urn:microsoft.com/office/officeart/2005/8/layout/process5"/>
    <dgm:cxn modelId="{BF14B56D-01B9-4205-8996-E5D8BD4EB11B}" srcId="{82348B4A-9F4F-4C1C-955A-08C84E5AADAC}" destId="{B71AA2BC-A8AD-44AD-BF9A-6C1D170AC383}" srcOrd="1" destOrd="0" parTransId="{E42BC770-F13F-4FBA-9745-484CA834AB41}" sibTransId="{649177F3-402D-42E7-8854-96F2B4B1136D}"/>
    <dgm:cxn modelId="{03208F73-F25F-411D-8732-0D11F4E36B0B}" type="presOf" srcId="{3982E63D-801F-41F7-8B65-DC8104B4EBCB}" destId="{D0D2F162-6430-41B1-8F9E-072F963427E3}" srcOrd="0" destOrd="0" presId="urn:microsoft.com/office/officeart/2005/8/layout/process5"/>
    <dgm:cxn modelId="{8D43D279-2250-4CF1-82F3-DECFCED49903}" type="presOf" srcId="{B71AA2BC-A8AD-44AD-BF9A-6C1D170AC383}" destId="{236DF0F3-8ECF-4960-BB82-6290D4AB8B2E}" srcOrd="0" destOrd="0" presId="urn:microsoft.com/office/officeart/2005/8/layout/process5"/>
    <dgm:cxn modelId="{61562683-79E2-4252-BC4B-6D3570EF2DE2}" srcId="{82348B4A-9F4F-4C1C-955A-08C84E5AADAC}" destId="{3982E63D-801F-41F7-8B65-DC8104B4EBCB}" srcOrd="2" destOrd="0" parTransId="{1256780F-F31F-461C-8B28-9DE4CD2DD27A}" sibTransId="{35D4C959-3C13-49C8-8506-DF2C384FD964}"/>
    <dgm:cxn modelId="{E0F0A0A3-C194-4915-8EFD-977A3ACDB2D5}" type="presOf" srcId="{AA26D038-EC4E-4605-818B-A471F11E2BEC}" destId="{C7B61CA0-2E98-4DC9-BF07-D21B053DA71E}" srcOrd="0" destOrd="0" presId="urn:microsoft.com/office/officeart/2005/8/layout/process5"/>
    <dgm:cxn modelId="{C8530AB7-C0C0-44C9-BB45-069C8F8EB5DE}" type="presOf" srcId="{5B8A0A1C-C640-49AB-81F3-E53072A42845}" destId="{8B815D8A-B9EE-4A3C-A46E-341B8656A1AC}" srcOrd="0" destOrd="0" presId="urn:microsoft.com/office/officeart/2005/8/layout/process5"/>
    <dgm:cxn modelId="{35AEE3C0-61C5-41FC-9FFC-540479123D8E}" type="presOf" srcId="{35D4C959-3C13-49C8-8506-DF2C384FD964}" destId="{496C6D77-16BD-4232-8F10-33A9DB6FA6B7}" srcOrd="1" destOrd="0" presId="urn:microsoft.com/office/officeart/2005/8/layout/process5"/>
    <dgm:cxn modelId="{A6FD89C3-7396-40B9-86C3-83076839E623}" type="presOf" srcId="{55FD6471-3562-4F51-880B-43FE56224340}" destId="{F6CAB47B-E78D-4AC1-A472-CB36EB6398A6}" srcOrd="0" destOrd="0" presId="urn:microsoft.com/office/officeart/2005/8/layout/process5"/>
    <dgm:cxn modelId="{DF3409E6-EEC6-4641-9065-75273BE9DE87}" type="presOf" srcId="{2394FA99-7EEE-4ADC-90F2-F3CF7E0AFBCB}" destId="{A356E98A-A9D8-4F68-8186-AF1866836A01}" srcOrd="1" destOrd="0" presId="urn:microsoft.com/office/officeart/2005/8/layout/process5"/>
    <dgm:cxn modelId="{0D1A18F8-E8D6-4CCD-81DF-85D74784C615}" srcId="{82348B4A-9F4F-4C1C-955A-08C84E5AADAC}" destId="{5B8A0A1C-C640-49AB-81F3-E53072A42845}" srcOrd="4" destOrd="0" parTransId="{2DE60C31-14CB-4C1D-93D1-DEA808B14DF3}" sibTransId="{A998CA25-FEEB-49BF-85DB-5DA8BA157EBF}"/>
    <dgm:cxn modelId="{6E12BBF8-1A5C-4B0E-A29D-33E1EE8DFF65}" type="presOf" srcId="{E02D7EF7-5F33-46A1-9AF5-224833A287B7}" destId="{E53AAA03-EA6E-4538-B4EF-A5E1E1EEAFF3}" srcOrd="0" destOrd="0" presId="urn:microsoft.com/office/officeart/2005/8/layout/process5"/>
    <dgm:cxn modelId="{3A81ED6E-AC89-43C5-9643-5ED13533D3DE}" type="presParOf" srcId="{438D4BD4-88B6-4F92-A05C-620DED47935E}" destId="{C7B61CA0-2E98-4DC9-BF07-D21B053DA71E}" srcOrd="0" destOrd="0" presId="urn:microsoft.com/office/officeart/2005/8/layout/process5"/>
    <dgm:cxn modelId="{81790FD5-69A9-4035-A04D-169148E92A74}" type="presParOf" srcId="{438D4BD4-88B6-4F92-A05C-620DED47935E}" destId="{E53AAA03-EA6E-4538-B4EF-A5E1E1EEAFF3}" srcOrd="1" destOrd="0" presId="urn:microsoft.com/office/officeart/2005/8/layout/process5"/>
    <dgm:cxn modelId="{30B98F8F-3D4C-4DA6-9E73-A4F5FF86F8EB}" type="presParOf" srcId="{E53AAA03-EA6E-4538-B4EF-A5E1E1EEAFF3}" destId="{7E5DA004-210C-446A-8890-F2990FFA504B}" srcOrd="0" destOrd="0" presId="urn:microsoft.com/office/officeart/2005/8/layout/process5"/>
    <dgm:cxn modelId="{45B2273A-DAC7-4E4B-89DF-E4C17D8E2E19}" type="presParOf" srcId="{438D4BD4-88B6-4F92-A05C-620DED47935E}" destId="{236DF0F3-8ECF-4960-BB82-6290D4AB8B2E}" srcOrd="2" destOrd="0" presId="urn:microsoft.com/office/officeart/2005/8/layout/process5"/>
    <dgm:cxn modelId="{D62A896C-C7FD-491F-B1ED-A8BA54D186A0}" type="presParOf" srcId="{438D4BD4-88B6-4F92-A05C-620DED47935E}" destId="{F7A8CC60-46D7-4954-9DBB-208340593699}" srcOrd="3" destOrd="0" presId="urn:microsoft.com/office/officeart/2005/8/layout/process5"/>
    <dgm:cxn modelId="{C3F3AE60-3226-4DD8-838A-99ED5A5B82B3}" type="presParOf" srcId="{F7A8CC60-46D7-4954-9DBB-208340593699}" destId="{20EDB540-FAC2-44BB-A55B-409428FE6888}" srcOrd="0" destOrd="0" presId="urn:microsoft.com/office/officeart/2005/8/layout/process5"/>
    <dgm:cxn modelId="{63FB7373-D5A5-47DC-9319-A501813B8DB4}" type="presParOf" srcId="{438D4BD4-88B6-4F92-A05C-620DED47935E}" destId="{D0D2F162-6430-41B1-8F9E-072F963427E3}" srcOrd="4" destOrd="0" presId="urn:microsoft.com/office/officeart/2005/8/layout/process5"/>
    <dgm:cxn modelId="{B655AC1A-1B8B-464E-9AE1-42C8E9CF5C51}" type="presParOf" srcId="{438D4BD4-88B6-4F92-A05C-620DED47935E}" destId="{CEACEF2C-CDB8-4AF6-AD41-9DBB16C10559}" srcOrd="5" destOrd="0" presId="urn:microsoft.com/office/officeart/2005/8/layout/process5"/>
    <dgm:cxn modelId="{1E3C7EC3-6724-4988-83B1-B087E3698003}" type="presParOf" srcId="{CEACEF2C-CDB8-4AF6-AD41-9DBB16C10559}" destId="{496C6D77-16BD-4232-8F10-33A9DB6FA6B7}" srcOrd="0" destOrd="0" presId="urn:microsoft.com/office/officeart/2005/8/layout/process5"/>
    <dgm:cxn modelId="{188E0834-80B1-4CB5-BC7D-2EC89E6C0145}" type="presParOf" srcId="{438D4BD4-88B6-4F92-A05C-620DED47935E}" destId="{F6CAB47B-E78D-4AC1-A472-CB36EB6398A6}" srcOrd="6" destOrd="0" presId="urn:microsoft.com/office/officeart/2005/8/layout/process5"/>
    <dgm:cxn modelId="{A34661C7-639B-42AF-916C-8BDD055F1185}" type="presParOf" srcId="{438D4BD4-88B6-4F92-A05C-620DED47935E}" destId="{E6A8B17C-4CEE-4C3F-9D7C-30D4C8F2480F}" srcOrd="7" destOrd="0" presId="urn:microsoft.com/office/officeart/2005/8/layout/process5"/>
    <dgm:cxn modelId="{3AC916AB-4998-450A-A80B-151BEB437FDA}" type="presParOf" srcId="{E6A8B17C-4CEE-4C3F-9D7C-30D4C8F2480F}" destId="{A356E98A-A9D8-4F68-8186-AF1866836A01}" srcOrd="0" destOrd="0" presId="urn:microsoft.com/office/officeart/2005/8/layout/process5"/>
    <dgm:cxn modelId="{9CFFF2D3-03BF-44CF-8E01-54747C1CC153}" type="presParOf" srcId="{438D4BD4-88B6-4F92-A05C-620DED47935E}" destId="{8B815D8A-B9EE-4A3C-A46E-341B8656A1AC}"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4843D-8CCE-4A55-BB93-33491903F96A}">
      <dsp:nvSpPr>
        <dsp:cNvPr id="0" name=""/>
        <dsp:cNvSpPr/>
      </dsp:nvSpPr>
      <dsp:spPr>
        <a:xfrm>
          <a:off x="9616"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Retrieve</a:t>
          </a:r>
        </a:p>
      </dsp:txBody>
      <dsp:txXfrm>
        <a:off x="9616" y="449720"/>
        <a:ext cx="2084289" cy="625286"/>
      </dsp:txXfrm>
    </dsp:sp>
    <dsp:sp modelId="{C4B6AD85-2461-44F9-9A98-01F401BE65A0}">
      <dsp:nvSpPr>
        <dsp:cNvPr id="0" name=""/>
        <dsp:cNvSpPr/>
      </dsp:nvSpPr>
      <dsp:spPr>
        <a:xfrm>
          <a:off x="9616"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Retrieve tweet data and stock data.</a:t>
          </a:r>
        </a:p>
      </dsp:txBody>
      <dsp:txXfrm>
        <a:off x="9616" y="1075007"/>
        <a:ext cx="2084289" cy="1976509"/>
      </dsp:txXfrm>
    </dsp:sp>
    <dsp:sp modelId="{E2CB81FB-B509-4783-BBDB-9CC981AD3FF5}">
      <dsp:nvSpPr>
        <dsp:cNvPr id="0" name=""/>
        <dsp:cNvSpPr/>
      </dsp:nvSpPr>
      <dsp:spPr>
        <a:xfrm>
          <a:off x="2201800"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Display</a:t>
          </a:r>
        </a:p>
      </dsp:txBody>
      <dsp:txXfrm>
        <a:off x="2201800" y="449720"/>
        <a:ext cx="2084289" cy="625286"/>
      </dsp:txXfrm>
    </dsp:sp>
    <dsp:sp modelId="{842BBBD3-5474-4374-BB6A-297F4C1980C3}">
      <dsp:nvSpPr>
        <dsp:cNvPr id="0" name=""/>
        <dsp:cNvSpPr/>
      </dsp:nvSpPr>
      <dsp:spPr>
        <a:xfrm>
          <a:off x="2201800"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Display trends, predict stock and crypto price based on yahoo financial data.</a:t>
          </a:r>
        </a:p>
      </dsp:txBody>
      <dsp:txXfrm>
        <a:off x="2201800" y="1075007"/>
        <a:ext cx="2084289" cy="1976509"/>
      </dsp:txXfrm>
    </dsp:sp>
    <dsp:sp modelId="{8E631950-3967-4D04-AFC8-73239864F2B5}">
      <dsp:nvSpPr>
        <dsp:cNvPr id="0" name=""/>
        <dsp:cNvSpPr/>
      </dsp:nvSpPr>
      <dsp:spPr>
        <a:xfrm>
          <a:off x="4393984"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Preprocess</a:t>
          </a:r>
        </a:p>
      </dsp:txBody>
      <dsp:txXfrm>
        <a:off x="4393984" y="449720"/>
        <a:ext cx="2084289" cy="625286"/>
      </dsp:txXfrm>
    </dsp:sp>
    <dsp:sp modelId="{31C608FB-F32A-448E-981B-9CFA993D52EA}">
      <dsp:nvSpPr>
        <dsp:cNvPr id="0" name=""/>
        <dsp:cNvSpPr/>
      </dsp:nvSpPr>
      <dsp:spPr>
        <a:xfrm>
          <a:off x="4393984"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Preprocess data dumps to clean. Store data in postgres database.</a:t>
          </a:r>
        </a:p>
      </dsp:txBody>
      <dsp:txXfrm>
        <a:off x="4393984" y="1075007"/>
        <a:ext cx="2084289" cy="1976509"/>
      </dsp:txXfrm>
    </dsp:sp>
    <dsp:sp modelId="{BAAEE6D6-8465-4756-B0A7-143C5FAD52E5}">
      <dsp:nvSpPr>
        <dsp:cNvPr id="0" name=""/>
        <dsp:cNvSpPr/>
      </dsp:nvSpPr>
      <dsp:spPr>
        <a:xfrm>
          <a:off x="6586168"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Run</a:t>
          </a:r>
        </a:p>
      </dsp:txBody>
      <dsp:txXfrm>
        <a:off x="6586168" y="449720"/>
        <a:ext cx="2084289" cy="625286"/>
      </dsp:txXfrm>
    </dsp:sp>
    <dsp:sp modelId="{D45C48A4-9308-4668-B19F-B701990255CF}">
      <dsp:nvSpPr>
        <dsp:cNvPr id="0" name=""/>
        <dsp:cNvSpPr/>
      </dsp:nvSpPr>
      <dsp:spPr>
        <a:xfrm>
          <a:off x="6586168"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on tweets as positive, negative, or neutral.</a:t>
          </a:r>
        </a:p>
      </dsp:txBody>
      <dsp:txXfrm>
        <a:off x="6586168" y="1075007"/>
        <a:ext cx="2084289" cy="1976509"/>
      </dsp:txXfrm>
    </dsp:sp>
    <dsp:sp modelId="{1EB906E2-2051-4BBE-A946-A8F81E1B8C14}">
      <dsp:nvSpPr>
        <dsp:cNvPr id="0" name=""/>
        <dsp:cNvSpPr/>
      </dsp:nvSpPr>
      <dsp:spPr>
        <a:xfrm>
          <a:off x="8778352"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Build</a:t>
          </a:r>
        </a:p>
      </dsp:txBody>
      <dsp:txXfrm>
        <a:off x="8778352" y="449720"/>
        <a:ext cx="2084289" cy="625286"/>
      </dsp:txXfrm>
    </dsp:sp>
    <dsp:sp modelId="{549763B8-4E7B-4CD2-81C3-44ACAF89E369}">
      <dsp:nvSpPr>
        <dsp:cNvPr id="0" name=""/>
        <dsp:cNvSpPr/>
      </dsp:nvSpPr>
      <dsp:spPr>
        <a:xfrm>
          <a:off x="8778352"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inputs to build model for predicting  impact of tweets on the near future stock price.</a:t>
          </a:r>
        </a:p>
      </dsp:txBody>
      <dsp:txXfrm>
        <a:off x="8778352" y="1075007"/>
        <a:ext cx="2084289" cy="1976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61CA0-2E98-4DC9-BF07-D21B053DA71E}">
      <dsp:nvSpPr>
        <dsp:cNvPr id="0" name=""/>
        <dsp:cNvSpPr/>
      </dsp:nvSpPr>
      <dsp:spPr>
        <a:xfrm>
          <a:off x="1280463"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Processed raw twitter and stock data</a:t>
          </a:r>
        </a:p>
      </dsp:txBody>
      <dsp:txXfrm>
        <a:off x="1318899" y="39300"/>
        <a:ext cx="2110320" cy="1235443"/>
      </dsp:txXfrm>
    </dsp:sp>
    <dsp:sp modelId="{E53AAA03-EA6E-4538-B4EF-A5E1E1EEAFF3}">
      <dsp:nvSpPr>
        <dsp:cNvPr id="0" name=""/>
        <dsp:cNvSpPr/>
      </dsp:nvSpPr>
      <dsp:spPr>
        <a:xfrm>
          <a:off x="366012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660128" y="494295"/>
        <a:ext cx="324579" cy="325453"/>
      </dsp:txXfrm>
    </dsp:sp>
    <dsp:sp modelId="{236DF0F3-8ECF-4960-BB82-6290D4AB8B2E}">
      <dsp:nvSpPr>
        <dsp:cNvPr id="0" name=""/>
        <dsp:cNvSpPr/>
      </dsp:nvSpPr>
      <dsp:spPr>
        <a:xfrm>
          <a:off x="434253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Structured data using </a:t>
          </a:r>
          <a:r>
            <a:rPr lang="en-US" sz="2400" kern="1200" dirty="0" err="1"/>
            <a:t>jupyter</a:t>
          </a:r>
          <a:r>
            <a:rPr lang="en-US" sz="2400" kern="1200" dirty="0"/>
            <a:t> notebook</a:t>
          </a:r>
        </a:p>
      </dsp:txBody>
      <dsp:txXfrm>
        <a:off x="4380968" y="39300"/>
        <a:ext cx="2110320" cy="1235443"/>
      </dsp:txXfrm>
    </dsp:sp>
    <dsp:sp modelId="{F7A8CC60-46D7-4954-9DBB-208340593699}">
      <dsp:nvSpPr>
        <dsp:cNvPr id="0" name=""/>
        <dsp:cNvSpPr/>
      </dsp:nvSpPr>
      <dsp:spPr>
        <a:xfrm>
          <a:off x="672219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722198" y="494295"/>
        <a:ext cx="324579" cy="325453"/>
      </dsp:txXfrm>
    </dsp:sp>
    <dsp:sp modelId="{D0D2F162-6430-41B1-8F9E-072F963427E3}">
      <dsp:nvSpPr>
        <dsp:cNvPr id="0" name=""/>
        <dsp:cNvSpPr/>
      </dsp:nvSpPr>
      <dsp:spPr>
        <a:xfrm>
          <a:off x="740460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Preprocessing (joined data)</a:t>
          </a:r>
        </a:p>
      </dsp:txBody>
      <dsp:txXfrm>
        <a:off x="7443038" y="39300"/>
        <a:ext cx="2110320" cy="1235443"/>
      </dsp:txXfrm>
    </dsp:sp>
    <dsp:sp modelId="{CEACEF2C-CDB8-4AF6-AD41-9DBB16C10559}">
      <dsp:nvSpPr>
        <dsp:cNvPr id="0" name=""/>
        <dsp:cNvSpPr/>
      </dsp:nvSpPr>
      <dsp:spPr>
        <a:xfrm rot="5400000">
          <a:off x="8266356" y="146628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8335472" y="1505653"/>
        <a:ext cx="325453" cy="324579"/>
      </dsp:txXfrm>
    </dsp:sp>
    <dsp:sp modelId="{F6CAB47B-E78D-4AC1-A472-CB36EB6398A6}">
      <dsp:nvSpPr>
        <dsp:cNvPr id="0" name=""/>
        <dsp:cNvSpPr/>
      </dsp:nvSpPr>
      <dsp:spPr>
        <a:xfrm>
          <a:off x="740460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EDA</a:t>
          </a:r>
        </a:p>
      </dsp:txBody>
      <dsp:txXfrm>
        <a:off x="7443038" y="2226493"/>
        <a:ext cx="2110320" cy="1235443"/>
      </dsp:txXfrm>
    </dsp:sp>
    <dsp:sp modelId="{E6A8B17C-4CEE-4C3F-9D7C-30D4C8F2480F}">
      <dsp:nvSpPr>
        <dsp:cNvPr id="0" name=""/>
        <dsp:cNvSpPr/>
      </dsp:nvSpPr>
      <dsp:spPr>
        <a:xfrm rot="10800000">
          <a:off x="6748444" y="257300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6887549" y="2681488"/>
        <a:ext cx="324579" cy="325453"/>
      </dsp:txXfrm>
    </dsp:sp>
    <dsp:sp modelId="{8B815D8A-B9EE-4A3C-A46E-341B8656A1AC}">
      <dsp:nvSpPr>
        <dsp:cNvPr id="0" name=""/>
        <dsp:cNvSpPr/>
      </dsp:nvSpPr>
      <dsp:spPr>
        <a:xfrm>
          <a:off x="434253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Visuals/Insights</a:t>
          </a:r>
        </a:p>
      </dsp:txBody>
      <dsp:txXfrm>
        <a:off x="4380968" y="2226493"/>
        <a:ext cx="2110320" cy="1235443"/>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7/20/2022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7/20/2022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Under the influence of social media Doge Coin would continue to climb in price and reach $0.71 cents at its highest in May 6th of 2021, 355 times the price from November 2020. The $500 could've have turned into $177,500, something most stocks couldn't do without social media. The value has since dropped close to the $0.07, the price at which Tamara's family sold the coin.</a:t>
            </a:r>
            <a:endParaRPr lang="en-US" dirty="0">
              <a:solidFill>
                <a:schemeClr val="tx2">
                  <a:lumMod val="90000"/>
                  <a:lumOff val="10000"/>
                </a:schemeClr>
              </a:solidFill>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In 2020 and 2021 Twitter, Reddit and Robin Hood changed the dynamic of the stock market and crypto currencies. Social media became a disruptive force in the economy. Yet Doge could've just been one of many crypto coins that did not rise in price, if it wasn't for one person that brought notoriety to this currency, Elon Musk.</a:t>
            </a:r>
            <a:endParaRPr lang="en-US" dirty="0">
              <a:solidFill>
                <a:schemeClr val="tx2">
                  <a:lumMod val="90000"/>
                  <a:lumOff val="10000"/>
                </a:schemeClr>
              </a:solidFill>
            </a:endParaRPr>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3</a:t>
            </a:fld>
            <a:endParaRPr lang="en-US" dirty="0"/>
          </a:p>
        </p:txBody>
      </p:sp>
    </p:spTree>
    <p:extLst>
      <p:ext uri="{BB962C8B-B14F-4D97-AF65-F5344CB8AC3E}">
        <p14:creationId xmlns:p14="http://schemas.microsoft.com/office/powerpoint/2010/main" val="321248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4</a:t>
            </a:fld>
            <a:endParaRPr lang="en-US" dirty="0"/>
          </a:p>
        </p:txBody>
      </p:sp>
    </p:spTree>
    <p:extLst>
      <p:ext uri="{BB962C8B-B14F-4D97-AF65-F5344CB8AC3E}">
        <p14:creationId xmlns:p14="http://schemas.microsoft.com/office/powerpoint/2010/main" val="389944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6</a:t>
            </a:fld>
            <a:endParaRPr lang="en-US" dirty="0"/>
          </a:p>
        </p:txBody>
      </p:sp>
    </p:spTree>
    <p:extLst>
      <p:ext uri="{BB962C8B-B14F-4D97-AF65-F5344CB8AC3E}">
        <p14:creationId xmlns:p14="http://schemas.microsoft.com/office/powerpoint/2010/main" val="341666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C4120E-D8D4-4AFA-B0E2-7989D1701DEB}" type="slidenum">
              <a:rPr lang="en-US" smtClean="0"/>
              <a:t>8</a:t>
            </a:fld>
            <a:endParaRPr lang="en-US" dirty="0"/>
          </a:p>
        </p:txBody>
      </p:sp>
    </p:spTree>
    <p:extLst>
      <p:ext uri="{BB962C8B-B14F-4D97-AF65-F5344CB8AC3E}">
        <p14:creationId xmlns:p14="http://schemas.microsoft.com/office/powerpoint/2010/main" val="4062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2">
                    <a:lumMod val="90000"/>
                    <a:lumOff val="10000"/>
                  </a:schemeClr>
                </a:solidFill>
                <a:effectLst/>
                <a:latin typeface="Slack-Lato"/>
              </a:rPr>
              <a:t>The idea is to see how long the effect of tweet lasts, and what is the percent increase in value. </a:t>
            </a:r>
          </a:p>
          <a:p>
            <a:pPr algn="l"/>
            <a:r>
              <a:rPr lang="en-US" b="0" i="0" dirty="0">
                <a:solidFill>
                  <a:schemeClr val="tx2">
                    <a:lumMod val="90000"/>
                    <a:lumOff val="10000"/>
                  </a:schemeClr>
                </a:solidFill>
                <a:effectLst/>
                <a:latin typeface="Slack-Lato"/>
              </a:rPr>
              <a:t>Using percentages normalizes the data in that column.</a:t>
            </a:r>
          </a:p>
          <a:p>
            <a:pPr algn="l"/>
            <a:br>
              <a:rPr lang="en-US" b="0" i="0" dirty="0">
                <a:solidFill>
                  <a:schemeClr val="tx2">
                    <a:lumMod val="90000"/>
                    <a:lumOff val="10000"/>
                  </a:schemeClr>
                </a:solidFill>
                <a:effectLst/>
                <a:latin typeface="Slack-Lato"/>
              </a:rPr>
            </a:br>
            <a:r>
              <a:rPr lang="en-US" dirty="0">
                <a:solidFill>
                  <a:schemeClr val="tx2">
                    <a:lumMod val="90000"/>
                    <a:lumOff val="10000"/>
                  </a:schemeClr>
                </a:solidFill>
                <a:latin typeface="Slack-Lato"/>
              </a:rPr>
              <a:t>M</a:t>
            </a:r>
            <a:r>
              <a:rPr lang="en-US" b="0" i="0" dirty="0">
                <a:solidFill>
                  <a:schemeClr val="tx2">
                    <a:lumMod val="90000"/>
                    <a:lumOff val="10000"/>
                  </a:schemeClr>
                </a:solidFill>
                <a:effectLst/>
                <a:latin typeface="Slack-Lato"/>
              </a:rPr>
              <a:t>odel built on building a percentage increase or decrease prediction. Includes the tweet likes, retweets, sentiment score. See the best way to do it to only include immediate reaction (very first stock price after) or if there is lingering reaction or delayed reaction in the following days.</a:t>
            </a:r>
          </a:p>
          <a:p>
            <a:pPr algn="l"/>
            <a:r>
              <a:rPr lang="en-US" dirty="0">
                <a:solidFill>
                  <a:schemeClr val="tx2">
                    <a:lumMod val="90000"/>
                    <a:lumOff val="10000"/>
                  </a:schemeClr>
                </a:solidFill>
                <a:latin typeface="Slack-Lato"/>
              </a:rPr>
              <a:t>B</a:t>
            </a:r>
            <a:r>
              <a:rPr lang="en-US" b="0" i="0" dirty="0">
                <a:solidFill>
                  <a:schemeClr val="tx2">
                    <a:lumMod val="90000"/>
                    <a:lumOff val="10000"/>
                  </a:schemeClr>
                </a:solidFill>
                <a:effectLst/>
                <a:latin typeface="Slack-Lato"/>
              </a:rPr>
              <a:t>uild a model on percentage increase than we can work on how to combine the predictions of two models.</a:t>
            </a:r>
          </a:p>
          <a:p>
            <a:r>
              <a:rPr lang="en-US" dirty="0"/>
              <a:t>7 day after creating a dictionary  - have put tweet </a:t>
            </a:r>
            <a:r>
              <a:rPr lang="en-US" dirty="0" err="1"/>
              <a:t>iD</a:t>
            </a:r>
            <a:r>
              <a:rPr lang="en-US" dirty="0"/>
              <a:t> as a key. </a:t>
            </a:r>
          </a:p>
          <a:p>
            <a:endParaRPr lang="en-US" dirty="0"/>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10</a:t>
            </a:fld>
            <a:endParaRPr lang="en-US" dirty="0"/>
          </a:p>
        </p:txBody>
      </p:sp>
    </p:spTree>
    <p:extLst>
      <p:ext uri="{BB962C8B-B14F-4D97-AF65-F5344CB8AC3E}">
        <p14:creationId xmlns:p14="http://schemas.microsoft.com/office/powerpoint/2010/main" val="4270181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70047759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2113875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0431568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2566710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4416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207423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20221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884093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43207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69113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9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52537786"/>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152099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1637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97729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607985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83837422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52366788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8/03/20XX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73780216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05485389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8/03/20XX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59135481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08529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66544485"/>
      </p:ext>
    </p:extLst>
  </p:cSld>
  <p:clrMapOvr>
    <a:overrideClrMapping bg1="lt1" tx1="dk1" bg2="lt2" tx2="dk2" accent1="accent1" accent2="accent2" accent3="accent3" accent4="accent4" accent5="accent5" accent6="accent6" hlink="hlink" folHlink="folHlink"/>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r>
              <a:rPr lang="en-US"/>
              <a:t>8/03/20XX</a:t>
            </a:r>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60981405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21" r:id="rId21"/>
    <p:sldLayoutId id="2147483924" r:id="rId22"/>
    <p:sldLayoutId id="2147483926" r:id="rId23"/>
    <p:sldLayoutId id="2147483655" r:id="rId24"/>
    <p:sldLayoutId id="2147483665" r:id="rId25"/>
  </p:sldLayoutIdLst>
  <p:hf hd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9" name="Picture Placeholder 18" descr="Blue candlestick char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a:blip r:embed="rId2"/>
          <a:srcRect l="12685" r="12685"/>
          <a:stretch/>
        </p:blipFill>
        <p:spPr/>
      </p:pic>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p:txBody>
          <a:bodyPr>
            <a:normAutofit/>
          </a:bodyPr>
          <a:lstStyle/>
          <a:p>
            <a:r>
              <a:rPr lang="en-US" dirty="0">
                <a:solidFill>
                  <a:srgbClr val="002060"/>
                </a:solidFill>
              </a:rPr>
              <a:t>To-</a:t>
            </a:r>
            <a:br>
              <a:rPr lang="en-US" dirty="0">
                <a:solidFill>
                  <a:srgbClr val="002060"/>
                </a:solidFill>
              </a:rPr>
            </a:br>
            <a:r>
              <a:rPr lang="en-US" dirty="0">
                <a:solidFill>
                  <a:srgbClr val="002060"/>
                </a:solidFill>
              </a:rPr>
              <a:t>The-Moon</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452156" y="4390923"/>
            <a:ext cx="3284832" cy="1553129"/>
          </a:xfrm>
        </p:spPr>
        <p:txBody>
          <a:bodyPr>
            <a:normAutofit/>
          </a:bodyPr>
          <a:lstStyle/>
          <a:p>
            <a:r>
              <a:rPr lang="en-US" dirty="0">
                <a:solidFill>
                  <a:srgbClr val="002060"/>
                </a:solidFill>
                <a:latin typeface="Century Gothic" panose="020B0502020202020204" pitchFamily="34" charset="0"/>
                <a:cs typeface="Adelle Sans Devanagari" panose="02000503000000020004" pitchFamily="2" charset="-78"/>
              </a:rPr>
              <a:t>Deepa </a:t>
            </a:r>
          </a:p>
          <a:p>
            <a:r>
              <a:rPr lang="en-US" dirty="0" err="1">
                <a:solidFill>
                  <a:srgbClr val="002060"/>
                </a:solidFill>
                <a:latin typeface="Century Gothic" panose="020B0502020202020204" pitchFamily="34" charset="0"/>
                <a:cs typeface="Adelle Sans Devanagari" panose="02000503000000020004" pitchFamily="2" charset="-78"/>
              </a:rPr>
              <a:t>Shreha</a:t>
            </a:r>
            <a:endParaRPr lang="en-US" dirty="0">
              <a:solidFill>
                <a:srgbClr val="002060"/>
              </a:solidFill>
              <a:latin typeface="Century Gothic" panose="020B0502020202020204" pitchFamily="34" charset="0"/>
              <a:cs typeface="Adelle Sans Devanagari" panose="02000503000000020004" pitchFamily="2" charset="-78"/>
            </a:endParaRPr>
          </a:p>
          <a:p>
            <a:r>
              <a:rPr lang="en-US" dirty="0">
                <a:solidFill>
                  <a:srgbClr val="002060"/>
                </a:solidFill>
                <a:latin typeface="Century Gothic" panose="020B0502020202020204" pitchFamily="34" charset="0"/>
                <a:cs typeface="Adelle Sans Devanagari" panose="02000503000000020004" pitchFamily="2" charset="-78"/>
              </a:rPr>
              <a:t>Tamara</a:t>
            </a:r>
          </a:p>
          <a:p>
            <a:r>
              <a:rPr lang="en-US" dirty="0">
                <a:solidFill>
                  <a:srgbClr val="002060"/>
                </a:solidFill>
                <a:latin typeface="Century Gothic" panose="020B0502020202020204" pitchFamily="34" charset="0"/>
                <a:cs typeface="Adelle Sans Devanagari" panose="02000503000000020004" pitchFamily="2" charset="-78"/>
              </a:rPr>
              <a:t>Vanessa</a:t>
            </a:r>
          </a:p>
        </p:txBody>
      </p:sp>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Digital business graph and charts">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3"/>
          <a:srcRect t="24989" b="24989"/>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t>PITCH DECK</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a:xfrm>
            <a:off x="630425" y="4026297"/>
            <a:ext cx="3103375" cy="1207674"/>
          </a:xfrm>
        </p:spPr>
        <p:txBody>
          <a:bodyPr>
            <a:noAutofit/>
          </a:bodyPr>
          <a:lstStyle/>
          <a:p>
            <a:pPr algn="ctr"/>
            <a:r>
              <a:rPr lang="en-US" sz="2400" dirty="0">
                <a:solidFill>
                  <a:srgbClr val="002060"/>
                </a:solidFill>
              </a:rPr>
              <a:t>Linear Regression</a:t>
            </a:r>
            <a:br>
              <a:rPr lang="en-US" sz="2400" dirty="0">
                <a:solidFill>
                  <a:srgbClr val="002060"/>
                </a:solidFill>
              </a:rPr>
            </a:br>
            <a:r>
              <a:rPr lang="en-US" sz="2400" dirty="0">
                <a:solidFill>
                  <a:srgbClr val="002060"/>
                </a:solidFill>
              </a:rPr>
              <a:t>on Financial</a:t>
            </a:r>
            <a:br>
              <a:rPr lang="en-US" sz="2400" dirty="0">
                <a:solidFill>
                  <a:srgbClr val="002060"/>
                </a:solidFill>
              </a:rPr>
            </a:br>
            <a:br>
              <a:rPr lang="en-US" sz="2400" dirty="0">
                <a:solidFill>
                  <a:srgbClr val="002060"/>
                </a:solidFill>
              </a:rPr>
            </a:br>
            <a:r>
              <a:rPr lang="en-US" sz="2400" dirty="0">
                <a:solidFill>
                  <a:srgbClr val="002060"/>
                </a:solidFill>
              </a:rPr>
              <a:t>combined with</a:t>
            </a:r>
            <a:br>
              <a:rPr lang="en-US" sz="2400" dirty="0">
                <a:solidFill>
                  <a:srgbClr val="002060"/>
                </a:solidFill>
              </a:rPr>
            </a:br>
            <a:r>
              <a:rPr lang="en-US" sz="2400" dirty="0">
                <a:solidFill>
                  <a:srgbClr val="002060"/>
                </a:solidFill>
              </a:rPr>
              <a:t>Tweets</a:t>
            </a:r>
            <a:br>
              <a:rPr lang="en-US" sz="2400" dirty="0">
                <a:solidFill>
                  <a:srgbClr val="002060"/>
                </a:solidFill>
              </a:rPr>
            </a:br>
            <a:br>
              <a:rPr lang="en-US" sz="2400" dirty="0">
                <a:solidFill>
                  <a:srgbClr val="002060"/>
                </a:solidFill>
              </a:rPr>
            </a:br>
            <a:endParaRPr lang="en-US" sz="2400" dirty="0">
              <a:solidFill>
                <a:srgbClr val="002060"/>
              </a:solidFill>
            </a:endParaRP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a:xfrm>
            <a:off x="4100603" y="3195545"/>
            <a:ext cx="8019453" cy="2606165"/>
          </a:xfrm>
        </p:spPr>
        <p:txBody>
          <a:bodyPr>
            <a:normAutofit/>
          </a:bodyPr>
          <a:lstStyle/>
          <a:p>
            <a:pPr algn="l"/>
            <a:endParaRPr lang="en-US" b="0" i="0" dirty="0">
              <a:solidFill>
                <a:schemeClr val="tx2">
                  <a:lumMod val="90000"/>
                  <a:lumOff val="10000"/>
                </a:schemeClr>
              </a:solidFill>
              <a:effectLst/>
              <a:latin typeface="Slack-Lato"/>
            </a:endParaRP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6282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D65CC5-3AF8-5ED5-AF13-F5E757402483}"/>
              </a:ext>
            </a:extLst>
          </p:cNvPr>
          <p:cNvSpPr>
            <a:spLocks noGrp="1"/>
          </p:cNvSpPr>
          <p:nvPr>
            <p:ph type="body" sz="quarter" idx="19"/>
          </p:nvPr>
        </p:nvSpPr>
        <p:spPr/>
        <p:txBody>
          <a:bodyPr>
            <a:normAutofit fontScale="70000" lnSpcReduction="20000"/>
          </a:bodyPr>
          <a:lstStyle/>
          <a:p>
            <a:endParaRPr lang="en-US" dirty="0"/>
          </a:p>
        </p:txBody>
      </p:sp>
      <p:sp>
        <p:nvSpPr>
          <p:cNvPr id="4" name="Date Placeholder 3">
            <a:extLst>
              <a:ext uri="{FF2B5EF4-FFF2-40B4-BE49-F238E27FC236}">
                <a16:creationId xmlns:a16="http://schemas.microsoft.com/office/drawing/2014/main" id="{DE20DE5D-A4CA-30ED-A48F-0740F44A923F}"/>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F026BF2C-08BE-CC08-D4F2-1CC541E21C7C}"/>
              </a:ext>
            </a:extLst>
          </p:cNvPr>
          <p:cNvSpPr>
            <a:spLocks noGrp="1"/>
          </p:cNvSpPr>
          <p:nvPr>
            <p:ph type="ftr" sz="quarter" idx="11"/>
          </p:nvPr>
        </p:nvSpPr>
        <p:spPr/>
        <p:txBody>
          <a:bodyPr/>
          <a:lstStyle/>
          <a:p>
            <a:r>
              <a:rPr lang="en-US"/>
              <a:t>PITCH DECK</a:t>
            </a:r>
            <a:endParaRPr lang="en-US" dirty="0"/>
          </a:p>
        </p:txBody>
      </p:sp>
      <p:sp>
        <p:nvSpPr>
          <p:cNvPr id="8" name="Subtitle 7">
            <a:extLst>
              <a:ext uri="{FF2B5EF4-FFF2-40B4-BE49-F238E27FC236}">
                <a16:creationId xmlns:a16="http://schemas.microsoft.com/office/drawing/2014/main" id="{699A9E0D-FF2E-0C42-00E7-AAD5FEB422DE}"/>
              </a:ext>
            </a:extLst>
          </p:cNvPr>
          <p:cNvSpPr>
            <a:spLocks noGrp="1"/>
          </p:cNvSpPr>
          <p:nvPr>
            <p:ph type="subTitle" idx="1"/>
          </p:nvPr>
        </p:nvSpPr>
        <p:spPr>
          <a:xfrm>
            <a:off x="1283569" y="2061661"/>
            <a:ext cx="9400052" cy="3473234"/>
          </a:xfrm>
        </p:spPr>
        <p:txBody>
          <a:bodyPr>
            <a:normAutofit/>
          </a:bodyPr>
          <a:lstStyle/>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Database created stores static scrapped data (finance and tweet data) for use during the project.</a:t>
            </a:r>
            <a:endParaRPr lang="en-US" sz="1800" dirty="0">
              <a:solidFill>
                <a:srgbClr val="002060"/>
              </a:solidFill>
              <a:effectLst/>
              <a:latin typeface="+mj-lt"/>
              <a:ea typeface="Arial" panose="020B0604020202020204" pitchFamily="34" charset="0"/>
            </a:endParaRPr>
          </a:p>
          <a:p>
            <a:pPr marL="0" marR="0">
              <a:lnSpc>
                <a:spcPct val="115000"/>
              </a:lnSpc>
              <a:spcBef>
                <a:spcPts val="0"/>
              </a:spcBef>
              <a:spcAft>
                <a:spcPts val="0"/>
              </a:spcAft>
            </a:pPr>
            <a:r>
              <a:rPr lang="en-US" sz="1800" dirty="0">
                <a:solidFill>
                  <a:srgbClr val="002060"/>
                </a:solidFill>
                <a:effectLst/>
                <a:latin typeface="+mj-lt"/>
                <a:ea typeface="Times New Roman" panose="02020603050405020304" pitchFamily="18" charset="0"/>
              </a:rPr>
              <a:t> </a:t>
            </a: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Database interfaces with the project by fetching data through queries and storing in database.</a:t>
            </a:r>
          </a:p>
          <a:p>
            <a:pPr marL="0" marR="0">
              <a:lnSpc>
                <a:spcPct val="115000"/>
              </a:lnSpc>
              <a:spcBef>
                <a:spcPts val="0"/>
              </a:spcBef>
              <a:spcAft>
                <a:spcPts val="0"/>
              </a:spcAft>
            </a:pP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We are joining scrapped (Finance + Tweets) with sentiment data and pulling that for analysis and running the model on it. Joins can be found in stored procedures.</a:t>
            </a:r>
            <a:endParaRPr lang="en-US" sz="1800" dirty="0">
              <a:solidFill>
                <a:srgbClr val="002060"/>
              </a:solidFill>
              <a:effectLst/>
              <a:latin typeface="+mj-lt"/>
              <a:ea typeface="Arial" panose="020B0604020202020204" pitchFamily="34" charset="0"/>
            </a:endParaRPr>
          </a:p>
          <a:p>
            <a:endParaRPr lang="en-US" dirty="0"/>
          </a:p>
        </p:txBody>
      </p:sp>
      <p:sp>
        <p:nvSpPr>
          <p:cNvPr id="11" name="TextBox 10">
            <a:extLst>
              <a:ext uri="{FF2B5EF4-FFF2-40B4-BE49-F238E27FC236}">
                <a16:creationId xmlns:a16="http://schemas.microsoft.com/office/drawing/2014/main" id="{7984ED0E-C67C-584E-D84D-801C73D96235}"/>
              </a:ext>
            </a:extLst>
          </p:cNvPr>
          <p:cNvSpPr txBox="1"/>
          <p:nvPr/>
        </p:nvSpPr>
        <p:spPr>
          <a:xfrm>
            <a:off x="4128052" y="608081"/>
            <a:ext cx="3935896" cy="769441"/>
          </a:xfrm>
          <a:prstGeom prst="rect">
            <a:avLst/>
          </a:prstGeom>
          <a:noFill/>
        </p:spPr>
        <p:txBody>
          <a:bodyPr wrap="square" rtlCol="0">
            <a:spAutoFit/>
          </a:bodyPr>
          <a:lstStyle/>
          <a:p>
            <a:pPr algn="ctr"/>
            <a:r>
              <a:rPr lang="en-US" sz="4400" dirty="0">
                <a:solidFill>
                  <a:srgbClr val="002060"/>
                </a:solidFill>
              </a:rPr>
              <a:t>Database</a:t>
            </a:r>
          </a:p>
        </p:txBody>
      </p:sp>
      <p:pic>
        <p:nvPicPr>
          <p:cNvPr id="9" name="Picture 8">
            <a:extLst>
              <a:ext uri="{FF2B5EF4-FFF2-40B4-BE49-F238E27FC236}">
                <a16:creationId xmlns:a16="http://schemas.microsoft.com/office/drawing/2014/main" id="{629AA089-2BF9-7305-6EA3-E14E9388F15D}"/>
              </a:ext>
            </a:extLst>
          </p:cNvPr>
          <p:cNvPicPr>
            <a:picLocks noChangeAspect="1"/>
          </p:cNvPicPr>
          <p:nvPr/>
        </p:nvPicPr>
        <p:blipFill>
          <a:blip r:embed="rId2"/>
          <a:stretch>
            <a:fillRect/>
          </a:stretch>
        </p:blipFill>
        <p:spPr>
          <a:xfrm>
            <a:off x="3645769" y="4966447"/>
            <a:ext cx="4485861" cy="1560300"/>
          </a:xfrm>
          <a:prstGeom prst="rect">
            <a:avLst/>
          </a:prstGeom>
        </p:spPr>
      </p:pic>
    </p:spTree>
    <p:extLst>
      <p:ext uri="{BB962C8B-B14F-4D97-AF65-F5344CB8AC3E}">
        <p14:creationId xmlns:p14="http://schemas.microsoft.com/office/powerpoint/2010/main" val="98421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a:xfrm>
            <a:off x="691479" y="6440844"/>
            <a:ext cx="4114800" cy="228600"/>
          </a:xfrm>
        </p:spPr>
        <p:txBody>
          <a:bodyPr/>
          <a:lstStyle/>
          <a:p>
            <a:pPr algn="ctr"/>
            <a:r>
              <a:rPr lang="en-US" dirty="0"/>
              <a:t>8/03/20XX</a:t>
            </a:r>
          </a:p>
        </p:txBody>
      </p:sp>
      <p:pic>
        <p:nvPicPr>
          <p:cNvPr id="6" name="Picture 5" descr="Graphical user interface&#10;&#10;Description automatically generated with medium confidence">
            <a:extLst>
              <a:ext uri="{FF2B5EF4-FFF2-40B4-BE49-F238E27FC236}">
                <a16:creationId xmlns:a16="http://schemas.microsoft.com/office/drawing/2014/main" id="{CB2AF4D2-06B7-4662-EDDC-805385F57C07}"/>
              </a:ext>
            </a:extLst>
          </p:cNvPr>
          <p:cNvPicPr>
            <a:picLocks noChangeAspect="1"/>
          </p:cNvPicPr>
          <p:nvPr/>
        </p:nvPicPr>
        <p:blipFill>
          <a:blip r:embed="rId2"/>
          <a:stretch>
            <a:fillRect/>
          </a:stretch>
        </p:blipFill>
        <p:spPr>
          <a:xfrm>
            <a:off x="1486967" y="1610718"/>
            <a:ext cx="8599359" cy="4944426"/>
          </a:xfrm>
          <a:prstGeom prst="rect">
            <a:avLst/>
          </a:prstGeom>
        </p:spPr>
      </p:pic>
      <p:sp>
        <p:nvSpPr>
          <p:cNvPr id="7" name="TextBox 6">
            <a:extLst>
              <a:ext uri="{FF2B5EF4-FFF2-40B4-BE49-F238E27FC236}">
                <a16:creationId xmlns:a16="http://schemas.microsoft.com/office/drawing/2014/main" id="{B17F6C30-919A-5071-33E3-6A7078E820DA}"/>
              </a:ext>
            </a:extLst>
          </p:cNvPr>
          <p:cNvSpPr txBox="1"/>
          <p:nvPr/>
        </p:nvSpPr>
        <p:spPr>
          <a:xfrm>
            <a:off x="2173828" y="196131"/>
            <a:ext cx="6764288" cy="1631216"/>
          </a:xfrm>
          <a:prstGeom prst="rect">
            <a:avLst/>
          </a:prstGeom>
          <a:noFill/>
        </p:spPr>
        <p:txBody>
          <a:bodyPr wrap="square" rtlCol="0">
            <a:spAutoFit/>
          </a:bodyPr>
          <a:lstStyle/>
          <a:p>
            <a:pPr algn="ctr"/>
            <a:r>
              <a:rPr lang="en-US" sz="3200" dirty="0">
                <a:solidFill>
                  <a:srgbClr val="002060"/>
                </a:solidFill>
                <a:latin typeface="+mj-lt"/>
                <a:ea typeface="Times New Roman" panose="02020603050405020304" pitchFamily="18" charset="0"/>
              </a:rPr>
              <a:t>Entity Relationship Diagram</a:t>
            </a:r>
          </a:p>
          <a:p>
            <a:pPr algn="ctr"/>
            <a:endParaRPr lang="en-US" sz="1600" dirty="0">
              <a:solidFill>
                <a:srgbClr val="002060"/>
              </a:solidFill>
              <a:latin typeface="+mj-lt"/>
              <a:ea typeface="Times New Roman" panose="02020603050405020304" pitchFamily="18" charset="0"/>
            </a:endParaRPr>
          </a:p>
          <a:p>
            <a:pPr algn="ctr"/>
            <a:r>
              <a:rPr lang="en-US" dirty="0">
                <a:solidFill>
                  <a:srgbClr val="002060"/>
                </a:solidFill>
                <a:effectLst/>
                <a:latin typeface="+mj-lt"/>
                <a:ea typeface="Times New Roman" panose="02020603050405020304" pitchFamily="18" charset="0"/>
              </a:rPr>
              <a:t>Twitter and Finance Data Joined</a:t>
            </a:r>
          </a:p>
          <a:p>
            <a:pPr algn="ctr"/>
            <a:r>
              <a:rPr lang="en-US" sz="1600" dirty="0">
                <a:solidFill>
                  <a:srgbClr val="002060"/>
                </a:solidFill>
                <a:latin typeface="+mj-lt"/>
                <a:ea typeface="Times New Roman" panose="02020603050405020304" pitchFamily="18" charset="0"/>
              </a:rPr>
              <a:t>(for machine learning)</a:t>
            </a:r>
            <a:r>
              <a:rPr lang="en-US" sz="1600" dirty="0">
                <a:solidFill>
                  <a:srgbClr val="002060"/>
                </a:solidFill>
                <a:effectLst/>
                <a:latin typeface="+mj-lt"/>
                <a:ea typeface="Times New Roman" panose="02020603050405020304" pitchFamily="18" charset="0"/>
              </a:rPr>
              <a:t> </a:t>
            </a:r>
          </a:p>
          <a:p>
            <a:pPr algn="ctr"/>
            <a:endParaRPr lang="en-US" dirty="0"/>
          </a:p>
        </p:txBody>
      </p:sp>
    </p:spTree>
    <p:extLst>
      <p:ext uri="{BB962C8B-B14F-4D97-AF65-F5344CB8AC3E}">
        <p14:creationId xmlns:p14="http://schemas.microsoft.com/office/powerpoint/2010/main" val="91441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106D12-5214-4132-8BDC-D3C49E230E61}"/>
              </a:ext>
            </a:extLst>
          </p:cNvPr>
          <p:cNvSpPr>
            <a:spLocks noGrp="1"/>
          </p:cNvSpPr>
          <p:nvPr>
            <p:ph type="ftr" sz="quarter" idx="11"/>
          </p:nvPr>
        </p:nvSpPr>
        <p:spPr/>
        <p:txBody>
          <a:bodyPr/>
          <a:lstStyle/>
          <a:p>
            <a:r>
              <a:rPr lang="en-US" dirty="0"/>
              <a:t>PITCH DECK</a:t>
            </a:r>
          </a:p>
        </p:txBody>
      </p:sp>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3012620" y="466980"/>
            <a:ext cx="5870122" cy="639955"/>
          </a:xfrm>
        </p:spPr>
        <p:txBody>
          <a:bodyPr>
            <a:noAutofit/>
          </a:bodyPr>
          <a:lstStyle/>
          <a:p>
            <a:r>
              <a:rPr lang="en-US" sz="3600" dirty="0">
                <a:solidFill>
                  <a:srgbClr val="002060"/>
                </a:solidFill>
              </a:rPr>
              <a:t>final Dashboard Tools</a:t>
            </a:r>
          </a:p>
        </p:txBody>
      </p:sp>
      <p:sp>
        <p:nvSpPr>
          <p:cNvPr id="11" name="Text Placeholder 10">
            <a:extLst>
              <a:ext uri="{FF2B5EF4-FFF2-40B4-BE49-F238E27FC236}">
                <a16:creationId xmlns:a16="http://schemas.microsoft.com/office/drawing/2014/main" id="{F76DA36B-CFF7-67EC-9780-7DA90E4AD868}"/>
              </a:ext>
            </a:extLst>
          </p:cNvPr>
          <p:cNvSpPr>
            <a:spLocks noGrp="1"/>
          </p:cNvSpPr>
          <p:nvPr>
            <p:ph type="body" sz="quarter" idx="34"/>
          </p:nvPr>
        </p:nvSpPr>
        <p:spPr>
          <a:xfrm>
            <a:off x="3594433" y="1225331"/>
            <a:ext cx="5007023" cy="448769"/>
          </a:xfrm>
        </p:spPr>
        <p:txBody>
          <a:bodyPr>
            <a:normAutofit/>
          </a:bodyPr>
          <a:lstStyle/>
          <a:p>
            <a:r>
              <a:rPr lang="en-US" sz="2400" dirty="0">
                <a:solidFill>
                  <a:srgbClr val="002060"/>
                </a:solidFill>
              </a:rPr>
              <a:t>Visual </a:t>
            </a:r>
          </a:p>
        </p:txBody>
      </p:sp>
      <p:sp>
        <p:nvSpPr>
          <p:cNvPr id="13" name="Content Placeholder 12">
            <a:extLst>
              <a:ext uri="{FF2B5EF4-FFF2-40B4-BE49-F238E27FC236}">
                <a16:creationId xmlns:a16="http://schemas.microsoft.com/office/drawing/2014/main" id="{A922E5F2-0E51-83B3-BDEB-28837D76C4A0}"/>
              </a:ext>
            </a:extLst>
          </p:cNvPr>
          <p:cNvSpPr>
            <a:spLocks noGrp="1"/>
          </p:cNvSpPr>
          <p:nvPr>
            <p:ph sz="quarter" idx="36"/>
          </p:nvPr>
        </p:nvSpPr>
        <p:spPr>
          <a:xfrm>
            <a:off x="1085088" y="2221352"/>
            <a:ext cx="9074912" cy="3623929"/>
          </a:xfrm>
        </p:spPr>
        <p:txBody>
          <a:bodyPr>
            <a:normAutofit/>
          </a:bodyPr>
          <a:lstStyle/>
          <a:p>
            <a:r>
              <a:rPr lang="en-US" dirty="0">
                <a:solidFill>
                  <a:srgbClr val="002060"/>
                </a:solidFill>
              </a:rPr>
              <a:t>- Date variant tables and graphs through tableau</a:t>
            </a:r>
          </a:p>
          <a:p>
            <a:endParaRPr lang="en-US" dirty="0">
              <a:solidFill>
                <a:srgbClr val="002060"/>
              </a:solidFill>
            </a:endParaRPr>
          </a:p>
          <a:p>
            <a:r>
              <a:rPr lang="en-US" dirty="0">
                <a:solidFill>
                  <a:srgbClr val="002060"/>
                </a:solidFill>
              </a:rPr>
              <a:t>- Presented on a webpage created  through java script.</a:t>
            </a:r>
          </a:p>
          <a:p>
            <a:endParaRPr lang="en-US" dirty="0">
              <a:solidFill>
                <a:srgbClr val="002060"/>
              </a:solidFill>
            </a:endParaRPr>
          </a:p>
          <a:p>
            <a:pPr>
              <a:buFontTx/>
              <a:buChar char="-"/>
            </a:pPr>
            <a:r>
              <a:rPr lang="en-US" dirty="0">
                <a:solidFill>
                  <a:srgbClr val="002060"/>
                </a:solidFill>
              </a:rPr>
              <a:t> PowerPoint</a:t>
            </a:r>
          </a:p>
          <a:p>
            <a:pPr>
              <a:buFontTx/>
              <a:buChar char="-"/>
            </a:pPr>
            <a:endParaRPr lang="en-US" dirty="0">
              <a:solidFill>
                <a:srgbClr val="002060"/>
              </a:solidFill>
            </a:endParaRPr>
          </a:p>
          <a:p>
            <a:pPr>
              <a:buFontTx/>
              <a:buChar char="-"/>
            </a:pPr>
            <a:r>
              <a:rPr lang="en-US" dirty="0">
                <a:solidFill>
                  <a:srgbClr val="002060"/>
                </a:solidFill>
                <a:highlight>
                  <a:srgbClr val="FFFF00"/>
                </a:highlight>
              </a:rPr>
              <a:t>Interactive date selection</a:t>
            </a:r>
          </a:p>
          <a:p>
            <a:pPr>
              <a:buFontTx/>
              <a:buChar char="-"/>
            </a:pPr>
            <a:endParaRPr lang="en-US" dirty="0">
              <a:solidFill>
                <a:srgbClr val="002060"/>
              </a:solidFill>
            </a:endParaRPr>
          </a:p>
          <a:p>
            <a:pPr>
              <a:buFontTx/>
              <a:buChar char="-"/>
            </a:pPr>
            <a:endParaRPr lang="en-US" dirty="0">
              <a:solidFill>
                <a:srgbClr val="002060"/>
              </a:solidFill>
            </a:endParaRPr>
          </a:p>
          <a:p>
            <a:endParaRPr lang="en-US" dirty="0"/>
          </a:p>
        </p:txBody>
      </p:sp>
      <p:sp>
        <p:nvSpPr>
          <p:cNvPr id="2" name="Date Placeholder 1">
            <a:extLst>
              <a:ext uri="{FF2B5EF4-FFF2-40B4-BE49-F238E27FC236}">
                <a16:creationId xmlns:a16="http://schemas.microsoft.com/office/drawing/2014/main" id="{F2D3C13E-77D0-4398-85D4-2B2E12CB9788}"/>
              </a:ext>
            </a:extLst>
          </p:cNvPr>
          <p:cNvSpPr>
            <a:spLocks noGrp="1"/>
          </p:cNvSpPr>
          <p:nvPr>
            <p:ph type="dt" sz="half" idx="10"/>
          </p:nvPr>
        </p:nvSpPr>
        <p:spPr/>
        <p:txBody>
          <a:bodyPr/>
          <a:lstStyle/>
          <a:p>
            <a:r>
              <a:rPr lang="en-US" dirty="0"/>
              <a:t>8/03/20XX</a:t>
            </a:r>
          </a:p>
        </p:txBody>
      </p:sp>
    </p:spTree>
    <p:extLst>
      <p:ext uri="{BB962C8B-B14F-4D97-AF65-F5344CB8AC3E}">
        <p14:creationId xmlns:p14="http://schemas.microsoft.com/office/powerpoint/2010/main" val="274870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FF5AE3-9487-A06F-01F3-CF3063EF0FC7}"/>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D9E70233-9823-BC42-6B37-DFA603216DCB}"/>
              </a:ext>
            </a:extLst>
          </p:cNvPr>
          <p:cNvSpPr>
            <a:spLocks noGrp="1"/>
          </p:cNvSpPr>
          <p:nvPr>
            <p:ph type="ftr" sz="quarter" idx="11"/>
          </p:nvPr>
        </p:nvSpPr>
        <p:spPr/>
        <p:txBody>
          <a:bodyPr/>
          <a:lstStyle/>
          <a:p>
            <a:r>
              <a:rPr lang="en-US"/>
              <a:t>PITCH DECK</a:t>
            </a:r>
            <a:endParaRPr lang="en-US" dirty="0"/>
          </a:p>
        </p:txBody>
      </p:sp>
      <p:sp>
        <p:nvSpPr>
          <p:cNvPr id="7" name="Title 6">
            <a:extLst>
              <a:ext uri="{FF2B5EF4-FFF2-40B4-BE49-F238E27FC236}">
                <a16:creationId xmlns:a16="http://schemas.microsoft.com/office/drawing/2014/main" id="{F86F398A-393B-7E89-E45C-F3367E362A4B}"/>
              </a:ext>
            </a:extLst>
          </p:cNvPr>
          <p:cNvSpPr>
            <a:spLocks noGrp="1"/>
          </p:cNvSpPr>
          <p:nvPr>
            <p:ph type="ctrTitle"/>
          </p:nvPr>
        </p:nvSpPr>
        <p:spPr>
          <a:xfrm>
            <a:off x="1388639" y="1708925"/>
            <a:ext cx="2895600" cy="1111250"/>
          </a:xfrm>
        </p:spPr>
        <p:txBody>
          <a:bodyPr/>
          <a:lstStyle/>
          <a:p>
            <a:pPr algn="ctr"/>
            <a:r>
              <a:rPr lang="en-US" dirty="0">
                <a:solidFill>
                  <a:schemeClr val="tx2"/>
                </a:solidFill>
              </a:rPr>
              <a:t>Limitations</a:t>
            </a:r>
          </a:p>
        </p:txBody>
      </p:sp>
      <p:sp>
        <p:nvSpPr>
          <p:cNvPr id="9" name="TextBox 8">
            <a:extLst>
              <a:ext uri="{FF2B5EF4-FFF2-40B4-BE49-F238E27FC236}">
                <a16:creationId xmlns:a16="http://schemas.microsoft.com/office/drawing/2014/main" id="{C008D953-5FC5-B78F-9BDF-FB5778EDA216}"/>
              </a:ext>
            </a:extLst>
          </p:cNvPr>
          <p:cNvSpPr txBox="1"/>
          <p:nvPr/>
        </p:nvSpPr>
        <p:spPr>
          <a:xfrm>
            <a:off x="2533532" y="575971"/>
            <a:ext cx="7124936" cy="707886"/>
          </a:xfrm>
          <a:prstGeom prst="rect">
            <a:avLst/>
          </a:prstGeom>
          <a:noFill/>
        </p:spPr>
        <p:txBody>
          <a:bodyPr wrap="square" rtlCol="0">
            <a:spAutoFit/>
          </a:bodyPr>
          <a:lstStyle/>
          <a:p>
            <a:pPr algn="ctr"/>
            <a:r>
              <a:rPr lang="en-US" sz="4000" dirty="0">
                <a:highlight>
                  <a:srgbClr val="FFFF00"/>
                </a:highlight>
              </a:rPr>
              <a:t>EXPLANATION OF MODEL CHOICE</a:t>
            </a:r>
          </a:p>
        </p:txBody>
      </p:sp>
      <p:sp>
        <p:nvSpPr>
          <p:cNvPr id="10" name="Title 6">
            <a:extLst>
              <a:ext uri="{FF2B5EF4-FFF2-40B4-BE49-F238E27FC236}">
                <a16:creationId xmlns:a16="http://schemas.microsoft.com/office/drawing/2014/main" id="{A9E74C09-1794-2479-70EB-D5CF9D5699B4}"/>
              </a:ext>
            </a:extLst>
          </p:cNvPr>
          <p:cNvSpPr txBox="1">
            <a:spLocks/>
          </p:cNvSpPr>
          <p:nvPr/>
        </p:nvSpPr>
        <p:spPr>
          <a:xfrm>
            <a:off x="6704178" y="1708925"/>
            <a:ext cx="2895600" cy="1111250"/>
          </a:xfrm>
          <a:prstGeom prst="rect">
            <a:avLst/>
          </a:prstGeom>
        </p:spPr>
        <p:txBody>
          <a:bodyPr vert="horz" lIns="91440" tIns="45720" rIns="91440" bIns="45720" rtlCol="0" anchor="ctr">
            <a:normAutofit/>
          </a:bodyPr>
          <a:lstStyle>
            <a:lvl1pPr algn="r" defTabSz="914400" rtl="0" eaLnBrk="1" latinLnBrk="0" hangingPunct="1">
              <a:lnSpc>
                <a:spcPct val="85000"/>
              </a:lnSpc>
              <a:spcBef>
                <a:spcPct val="0"/>
              </a:spcBef>
              <a:buNone/>
              <a:defRPr sz="2200" kern="1200" cap="all" spc="200" baseline="0">
                <a:solidFill>
                  <a:schemeClr val="bg1"/>
                </a:solidFill>
                <a:latin typeface="+mj-lt"/>
                <a:ea typeface="+mj-ea"/>
                <a:cs typeface="+mj-cs"/>
              </a:defRPr>
            </a:lvl1pPr>
          </a:lstStyle>
          <a:p>
            <a:pPr algn="ctr"/>
            <a:r>
              <a:rPr lang="en-US" dirty="0">
                <a:solidFill>
                  <a:schemeClr val="tx2"/>
                </a:solidFill>
              </a:rPr>
              <a:t>Benefits</a:t>
            </a:r>
          </a:p>
        </p:txBody>
      </p:sp>
    </p:spTree>
    <p:extLst>
      <p:ext uri="{BB962C8B-B14F-4D97-AF65-F5344CB8AC3E}">
        <p14:creationId xmlns:p14="http://schemas.microsoft.com/office/powerpoint/2010/main" val="644846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66B88-47ED-40B0-9A2E-53DC35A601F2}"/>
              </a:ext>
            </a:extLst>
          </p:cNvPr>
          <p:cNvSpPr>
            <a:spLocks noGrp="1"/>
          </p:cNvSpPr>
          <p:nvPr>
            <p:ph type="dt" sz="half" idx="10"/>
          </p:nvPr>
        </p:nvSpPr>
        <p:spPr/>
        <p:txBody>
          <a:bodyPr/>
          <a:lstStyle/>
          <a:p>
            <a:r>
              <a:rPr lang="en-US" dirty="0">
                <a:solidFill>
                  <a:srgbClr val="002060"/>
                </a:solidFill>
              </a:rPr>
              <a:t>7/08/2022</a:t>
            </a:r>
          </a:p>
        </p:txBody>
      </p:sp>
      <p:sp>
        <p:nvSpPr>
          <p:cNvPr id="3" name="Footer Placeholder 2">
            <a:extLst>
              <a:ext uri="{FF2B5EF4-FFF2-40B4-BE49-F238E27FC236}">
                <a16:creationId xmlns:a16="http://schemas.microsoft.com/office/drawing/2014/main" id="{2D27954A-6DFD-454A-A289-6522993C1EFD}"/>
              </a:ext>
            </a:extLst>
          </p:cNvPr>
          <p:cNvSpPr>
            <a:spLocks noGrp="1"/>
          </p:cNvSpPr>
          <p:nvPr>
            <p:ph type="ftr" sz="quarter" idx="11"/>
          </p:nvPr>
        </p:nvSpPr>
        <p:spPr/>
        <p:txBody>
          <a:bodyPr/>
          <a:lstStyle/>
          <a:p>
            <a:r>
              <a:rPr lang="en-US" dirty="0">
                <a:solidFill>
                  <a:srgbClr val="002060"/>
                </a:solidFill>
              </a:rPr>
              <a:t>To-the-moon</a:t>
            </a:r>
          </a:p>
        </p:txBody>
      </p:sp>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2464904" y="925759"/>
            <a:ext cx="6793193" cy="1369207"/>
          </a:xfrm>
        </p:spPr>
        <p:txBody>
          <a:bodyPr>
            <a:normAutofit/>
          </a:bodyPr>
          <a:lstStyle/>
          <a:p>
            <a:r>
              <a:rPr lang="en-US" sz="4000" dirty="0">
                <a:solidFill>
                  <a:srgbClr val="002060"/>
                </a:solidFill>
              </a:rPr>
              <a:t>Meet the team</a:t>
            </a:r>
          </a:p>
        </p:txBody>
      </p:sp>
      <p:pic>
        <p:nvPicPr>
          <p:cNvPr id="50" name="Picture Placeholder 49" descr="Female Profile outline">
            <a:extLst>
              <a:ext uri="{FF2B5EF4-FFF2-40B4-BE49-F238E27FC236}">
                <a16:creationId xmlns:a16="http://schemas.microsoft.com/office/drawing/2014/main" id="{D09E476D-CF8F-4307-A36B-1F5894EA190E}"/>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l="367" r="367"/>
          <a:stretch/>
        </p:blipFill>
        <p:spPr>
          <a:xfrm>
            <a:off x="1644345" y="2757949"/>
            <a:ext cx="1451493" cy="1462225"/>
          </a:xfrm>
        </p:spPr>
      </p:pic>
      <p:sp>
        <p:nvSpPr>
          <p:cNvPr id="38" name="Text Placeholder 37">
            <a:extLst>
              <a:ext uri="{FF2B5EF4-FFF2-40B4-BE49-F238E27FC236}">
                <a16:creationId xmlns:a16="http://schemas.microsoft.com/office/drawing/2014/main" id="{2C543B95-CC2A-43AF-8E80-69D99489FB48}"/>
              </a:ext>
            </a:extLst>
          </p:cNvPr>
          <p:cNvSpPr>
            <a:spLocks noGrp="1"/>
          </p:cNvSpPr>
          <p:nvPr>
            <p:ph type="body" sz="quarter" idx="18"/>
          </p:nvPr>
        </p:nvSpPr>
        <p:spPr/>
        <p:txBody>
          <a:bodyPr/>
          <a:lstStyle/>
          <a:p>
            <a:r>
              <a:rPr lang="en-US" dirty="0">
                <a:solidFill>
                  <a:srgbClr val="002060"/>
                </a:solidFill>
              </a:rPr>
              <a:t>Deepa </a:t>
            </a:r>
          </a:p>
        </p:txBody>
      </p:sp>
      <p:sp>
        <p:nvSpPr>
          <p:cNvPr id="39" name="Text Placeholder 38">
            <a:extLst>
              <a:ext uri="{FF2B5EF4-FFF2-40B4-BE49-F238E27FC236}">
                <a16:creationId xmlns:a16="http://schemas.microsoft.com/office/drawing/2014/main" id="{BF343B15-3257-4407-B434-31E6EC4A2345}"/>
              </a:ext>
            </a:extLst>
          </p:cNvPr>
          <p:cNvSpPr>
            <a:spLocks noGrp="1"/>
          </p:cNvSpPr>
          <p:nvPr>
            <p:ph type="body" sz="quarter" idx="19"/>
          </p:nvPr>
        </p:nvSpPr>
        <p:spPr/>
        <p:txBody>
          <a:bodyPr/>
          <a:lstStyle/>
          <a:p>
            <a:r>
              <a:rPr lang="en-US" dirty="0">
                <a:solidFill>
                  <a:srgbClr val="002060"/>
                </a:solidFill>
              </a:rPr>
              <a:t>Data Analyst</a:t>
            </a:r>
          </a:p>
        </p:txBody>
      </p:sp>
      <p:pic>
        <p:nvPicPr>
          <p:cNvPr id="52" name="Picture Placeholder 51" descr="Female Profile outline">
            <a:extLst>
              <a:ext uri="{FF2B5EF4-FFF2-40B4-BE49-F238E27FC236}">
                <a16:creationId xmlns:a16="http://schemas.microsoft.com/office/drawing/2014/main" id="{ACDC0E3A-C523-4A72-AB20-D5CCD8EC3508}"/>
              </a:ext>
            </a:extLst>
          </p:cNvPr>
          <p:cNvPicPr>
            <a:picLocks noGrp="1" noChangeAspect="1"/>
          </p:cNvPicPr>
          <p:nvPr>
            <p:ph type="pic" sz="quarter" idx="20"/>
          </p:nvPr>
        </p:nvPicPr>
        <p:blipFill>
          <a:blip r:embed="rId2">
            <a:extLst>
              <a:ext uri="{96DAC541-7B7A-43D3-8B79-37D633B846F1}">
                <asvg:svgBlip xmlns:asvg="http://schemas.microsoft.com/office/drawing/2016/SVG/main" r:embed="rId3"/>
              </a:ext>
            </a:extLst>
          </a:blip>
          <a:srcRect l="367" r="367"/>
          <a:stretch/>
        </p:blipFill>
        <p:spPr>
          <a:xfrm>
            <a:off x="4133091" y="2757949"/>
            <a:ext cx="1451493" cy="1462225"/>
          </a:xfrm>
        </p:spPr>
      </p:pic>
      <p:pic>
        <p:nvPicPr>
          <p:cNvPr id="54" name="Picture Placeholder 53" descr="Female Profile outline">
            <a:extLst>
              <a:ext uri="{FF2B5EF4-FFF2-40B4-BE49-F238E27FC236}">
                <a16:creationId xmlns:a16="http://schemas.microsoft.com/office/drawing/2014/main" id="{912CDAE5-9317-4FEF-BBBB-F039E2F4D5D8}"/>
              </a:ext>
            </a:extLst>
          </p:cNvPr>
          <p:cNvPicPr>
            <a:picLocks noGrp="1" noChangeAspect="1"/>
          </p:cNvPicPr>
          <p:nvPr>
            <p:ph type="pic" sz="quarter" idx="21"/>
          </p:nvPr>
        </p:nvPicPr>
        <p:blipFill>
          <a:blip r:embed="rId2">
            <a:extLst>
              <a:ext uri="{96DAC541-7B7A-43D3-8B79-37D633B846F1}">
                <asvg:svgBlip xmlns:asvg="http://schemas.microsoft.com/office/drawing/2016/SVG/main" r:embed="rId3"/>
              </a:ext>
            </a:extLst>
          </a:blip>
          <a:srcRect l="367" r="367"/>
          <a:stretch/>
        </p:blipFill>
        <p:spPr>
          <a:xfrm>
            <a:off x="6621836" y="2757949"/>
            <a:ext cx="1451493" cy="1462225"/>
          </a:xfrm>
        </p:spPr>
      </p:pic>
      <p:pic>
        <p:nvPicPr>
          <p:cNvPr id="56" name="Picture Placeholder 55" descr="Female Profile outline">
            <a:extLst>
              <a:ext uri="{FF2B5EF4-FFF2-40B4-BE49-F238E27FC236}">
                <a16:creationId xmlns:a16="http://schemas.microsoft.com/office/drawing/2014/main" id="{33B07874-5AEE-45AD-A349-FA4231ACF4DA}"/>
              </a:ext>
            </a:extLst>
          </p:cNvPr>
          <p:cNvPicPr>
            <a:picLocks noGrp="1" noChangeAspect="1"/>
          </p:cNvPicPr>
          <p:nvPr>
            <p:ph type="pic" sz="quarter" idx="22"/>
          </p:nvPr>
        </p:nvPicPr>
        <p:blipFill>
          <a:blip r:embed="rId2">
            <a:extLst>
              <a:ext uri="{96DAC541-7B7A-43D3-8B79-37D633B846F1}">
                <asvg:svgBlip xmlns:asvg="http://schemas.microsoft.com/office/drawing/2016/SVG/main" r:embed="rId3"/>
              </a:ext>
            </a:extLst>
          </a:blip>
          <a:srcRect l="367" r="367"/>
          <a:stretch/>
        </p:blipFill>
        <p:spPr>
          <a:xfrm>
            <a:off x="9110582" y="2757949"/>
            <a:ext cx="1451493" cy="1462225"/>
          </a:xfrm>
        </p:spPr>
      </p:pic>
      <p:sp>
        <p:nvSpPr>
          <p:cNvPr id="43" name="Text Placeholder 42">
            <a:extLst>
              <a:ext uri="{FF2B5EF4-FFF2-40B4-BE49-F238E27FC236}">
                <a16:creationId xmlns:a16="http://schemas.microsoft.com/office/drawing/2014/main" id="{A9C39F70-1E74-46B7-8760-8ECC824DF6E6}"/>
              </a:ext>
            </a:extLst>
          </p:cNvPr>
          <p:cNvSpPr>
            <a:spLocks noGrp="1"/>
          </p:cNvSpPr>
          <p:nvPr>
            <p:ph type="body" sz="quarter" idx="23"/>
          </p:nvPr>
        </p:nvSpPr>
        <p:spPr/>
        <p:txBody>
          <a:bodyPr/>
          <a:lstStyle/>
          <a:p>
            <a:r>
              <a:rPr lang="en-US" dirty="0" err="1">
                <a:solidFill>
                  <a:srgbClr val="002060"/>
                </a:solidFill>
              </a:rPr>
              <a:t>Shreha</a:t>
            </a:r>
            <a:endParaRPr lang="en-US" dirty="0">
              <a:solidFill>
                <a:srgbClr val="002060"/>
              </a:solidFill>
            </a:endParaRPr>
          </a:p>
        </p:txBody>
      </p:sp>
      <p:sp>
        <p:nvSpPr>
          <p:cNvPr id="44" name="Text Placeholder 43">
            <a:extLst>
              <a:ext uri="{FF2B5EF4-FFF2-40B4-BE49-F238E27FC236}">
                <a16:creationId xmlns:a16="http://schemas.microsoft.com/office/drawing/2014/main" id="{9634001A-D9D3-4692-AE2E-FE9492A7AAA3}"/>
              </a:ext>
            </a:extLst>
          </p:cNvPr>
          <p:cNvSpPr>
            <a:spLocks noGrp="1"/>
          </p:cNvSpPr>
          <p:nvPr>
            <p:ph type="body" sz="quarter" idx="24"/>
          </p:nvPr>
        </p:nvSpPr>
        <p:spPr/>
        <p:txBody>
          <a:bodyPr/>
          <a:lstStyle/>
          <a:p>
            <a:r>
              <a:rPr lang="en-US" dirty="0">
                <a:solidFill>
                  <a:srgbClr val="002060"/>
                </a:solidFill>
              </a:rPr>
              <a:t>Data Analyst</a:t>
            </a:r>
          </a:p>
        </p:txBody>
      </p:sp>
      <p:sp>
        <p:nvSpPr>
          <p:cNvPr id="45" name="Text Placeholder 44">
            <a:extLst>
              <a:ext uri="{FF2B5EF4-FFF2-40B4-BE49-F238E27FC236}">
                <a16:creationId xmlns:a16="http://schemas.microsoft.com/office/drawing/2014/main" id="{66064C23-F139-481C-9260-C19ED014FCEC}"/>
              </a:ext>
            </a:extLst>
          </p:cNvPr>
          <p:cNvSpPr>
            <a:spLocks noGrp="1"/>
          </p:cNvSpPr>
          <p:nvPr>
            <p:ph type="body" sz="quarter" idx="25"/>
          </p:nvPr>
        </p:nvSpPr>
        <p:spPr/>
        <p:txBody>
          <a:bodyPr/>
          <a:lstStyle/>
          <a:p>
            <a:r>
              <a:rPr lang="en-US" dirty="0">
                <a:solidFill>
                  <a:srgbClr val="002060"/>
                </a:solidFill>
              </a:rPr>
              <a:t>Tamara</a:t>
            </a:r>
          </a:p>
        </p:txBody>
      </p:sp>
      <p:sp>
        <p:nvSpPr>
          <p:cNvPr id="46" name="Text Placeholder 45">
            <a:extLst>
              <a:ext uri="{FF2B5EF4-FFF2-40B4-BE49-F238E27FC236}">
                <a16:creationId xmlns:a16="http://schemas.microsoft.com/office/drawing/2014/main" id="{E48ADAD9-E74B-4C48-9036-93E316E3102A}"/>
              </a:ext>
            </a:extLst>
          </p:cNvPr>
          <p:cNvSpPr>
            <a:spLocks noGrp="1"/>
          </p:cNvSpPr>
          <p:nvPr>
            <p:ph type="body" sz="quarter" idx="26"/>
          </p:nvPr>
        </p:nvSpPr>
        <p:spPr/>
        <p:txBody>
          <a:bodyPr/>
          <a:lstStyle/>
          <a:p>
            <a:r>
              <a:rPr lang="en-US" dirty="0">
                <a:solidFill>
                  <a:srgbClr val="002060"/>
                </a:solidFill>
              </a:rPr>
              <a:t>Data Analyst</a:t>
            </a:r>
          </a:p>
        </p:txBody>
      </p:sp>
      <p:sp>
        <p:nvSpPr>
          <p:cNvPr id="47" name="Text Placeholder 46">
            <a:extLst>
              <a:ext uri="{FF2B5EF4-FFF2-40B4-BE49-F238E27FC236}">
                <a16:creationId xmlns:a16="http://schemas.microsoft.com/office/drawing/2014/main" id="{D137D290-EF9E-4CB2-91B3-F0B2E0566536}"/>
              </a:ext>
            </a:extLst>
          </p:cNvPr>
          <p:cNvSpPr>
            <a:spLocks noGrp="1"/>
          </p:cNvSpPr>
          <p:nvPr>
            <p:ph type="body" sz="quarter" idx="27"/>
          </p:nvPr>
        </p:nvSpPr>
        <p:spPr/>
        <p:txBody>
          <a:bodyPr/>
          <a:lstStyle/>
          <a:p>
            <a:r>
              <a:rPr lang="en-US" dirty="0">
                <a:solidFill>
                  <a:srgbClr val="002060"/>
                </a:solidFill>
              </a:rPr>
              <a:t>Vanessa</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p:txBody>
          <a:bodyPr/>
          <a:lstStyle/>
          <a:p>
            <a:r>
              <a:rPr lang="en-US" dirty="0">
                <a:solidFill>
                  <a:srgbClr val="002060"/>
                </a:solidFill>
              </a:rPr>
              <a:t>Data Analyst</a:t>
            </a:r>
          </a:p>
        </p:txBody>
      </p:sp>
    </p:spTree>
    <p:extLst>
      <p:ext uri="{BB962C8B-B14F-4D97-AF65-F5344CB8AC3E}">
        <p14:creationId xmlns:p14="http://schemas.microsoft.com/office/powerpoint/2010/main" val="415176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Pen pointing to a graph on a screen">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2"/>
          <a:srcRect t="32055" b="32055"/>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solidFill>
                  <a:srgbClr val="002060"/>
                </a:solidFill>
              </a:rPr>
              <a:t>To-the-moon</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p:txBody>
          <a:bodyPr/>
          <a:lstStyle/>
          <a:p>
            <a:r>
              <a:rPr lang="en-US" dirty="0">
                <a:solidFill>
                  <a:srgbClr val="002060"/>
                </a:solidFill>
              </a:rPr>
              <a:t>Summary</a:t>
            </a: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p:txBody>
          <a:bodyPr>
            <a:normAutofit lnSpcReduction="10000"/>
          </a:bodyPr>
          <a:lstStyle/>
          <a:p>
            <a:r>
              <a:rPr lang="en-US" dirty="0">
                <a:solidFill>
                  <a:srgbClr val="002060"/>
                </a:solidFill>
                <a:highlight>
                  <a:srgbClr val="FFFF00"/>
                </a:highlight>
              </a:rPr>
              <a:t>Problem statement is: Impact of tweets on price</a:t>
            </a:r>
          </a:p>
          <a:p>
            <a:r>
              <a:rPr lang="en-US" dirty="0">
                <a:solidFill>
                  <a:srgbClr val="002060"/>
                </a:solidFill>
                <a:highlight>
                  <a:srgbClr val="FFFF00"/>
                </a:highlight>
              </a:rPr>
              <a:t>Predicting the price: </a:t>
            </a:r>
          </a:p>
          <a:p>
            <a:r>
              <a:rPr lang="en-US" dirty="0">
                <a:solidFill>
                  <a:srgbClr val="002060"/>
                </a:solidFill>
                <a:highlight>
                  <a:srgbClr val="FFFF00"/>
                </a:highlight>
              </a:rPr>
              <a:t>We are using LSTM or ARIMA for the </a:t>
            </a:r>
            <a:r>
              <a:rPr lang="en-US" dirty="0" err="1">
                <a:solidFill>
                  <a:srgbClr val="002060"/>
                </a:solidFill>
                <a:highlight>
                  <a:srgbClr val="FFFF00"/>
                </a:highlight>
              </a:rPr>
              <a:t>finacial</a:t>
            </a:r>
            <a:r>
              <a:rPr lang="en-US" dirty="0">
                <a:solidFill>
                  <a:srgbClr val="002060"/>
                </a:solidFill>
                <a:highlight>
                  <a:srgbClr val="FFFF00"/>
                </a:highlight>
              </a:rPr>
              <a:t> data, so we will have two models for two scenarios.</a:t>
            </a:r>
          </a:p>
          <a:p>
            <a:r>
              <a:rPr lang="en-US" dirty="0">
                <a:solidFill>
                  <a:srgbClr val="002060"/>
                </a:solidFill>
                <a:highlight>
                  <a:srgbClr val="FFFF00"/>
                </a:highlight>
              </a:rPr>
              <a:t>Also finding difference and applying with multiple regression</a:t>
            </a: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0227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Placeholder 7" descr="Rear view of Tesla roadster">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a:blip r:embed="rId2"/>
          <a:srcRect l="13776" r="13776"/>
          <a:stretch/>
        </p:blipFill>
        <p:spPr/>
      </p:pic>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p:txBody>
          <a:bodyPr>
            <a:normAutofit fontScale="70000" lnSpcReduction="20000"/>
          </a:bodyPr>
          <a:lstStyle/>
          <a:p>
            <a:r>
              <a:rPr lang="en-US" dirty="0"/>
              <a:t>Abou</a:t>
            </a:r>
          </a:p>
        </p:txBody>
      </p:sp>
      <p:sp>
        <p:nvSpPr>
          <p:cNvPr id="3" name="Date Placeholder 2">
            <a:extLst>
              <a:ext uri="{FF2B5EF4-FFF2-40B4-BE49-F238E27FC236}">
                <a16:creationId xmlns:a16="http://schemas.microsoft.com/office/drawing/2014/main" id="{7BAA9AFE-9410-4506-BB86-B28E4E67CE6B}"/>
              </a:ext>
            </a:extLst>
          </p:cNvPr>
          <p:cNvSpPr>
            <a:spLocks noGrp="1"/>
          </p:cNvSpPr>
          <p:nvPr>
            <p:ph type="dt" sz="half" idx="10"/>
          </p:nvPr>
        </p:nvSpPr>
        <p:spPr/>
        <p:txBody>
          <a:bodyPr/>
          <a:lstStyle/>
          <a:p>
            <a:r>
              <a:rPr lang="en-US" dirty="0"/>
              <a:t>8/03/2022</a:t>
            </a:r>
          </a:p>
        </p:txBody>
      </p:sp>
      <p:sp>
        <p:nvSpPr>
          <p:cNvPr id="4" name="Footer Placeholder 3">
            <a:extLst>
              <a:ext uri="{FF2B5EF4-FFF2-40B4-BE49-F238E27FC236}">
                <a16:creationId xmlns:a16="http://schemas.microsoft.com/office/drawing/2014/main" id="{92EB8589-4778-44CD-881F-7A7231F619F4}"/>
              </a:ext>
            </a:extLst>
          </p:cNvPr>
          <p:cNvSpPr>
            <a:spLocks noGrp="1"/>
          </p:cNvSpPr>
          <p:nvPr>
            <p:ph type="ftr" sz="quarter" idx="11"/>
          </p:nvPr>
        </p:nvSpPr>
        <p:spPr/>
        <p:txBody>
          <a:bodyPr/>
          <a:lstStyle/>
          <a:p>
            <a:r>
              <a:rPr lang="en-US" dirty="0"/>
              <a:t>To-the-moon</a:t>
            </a:r>
          </a:p>
        </p:txBody>
      </p:sp>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767862"/>
            <a:ext cx="3684814" cy="470284"/>
          </a:xfrm>
        </p:spPr>
        <p:txBody>
          <a:bodyPr>
            <a:normAutofit/>
          </a:bodyPr>
          <a:lstStyle/>
          <a:p>
            <a:r>
              <a:rPr lang="en-US" dirty="0"/>
              <a:t>About</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545217"/>
            <a:ext cx="3684814" cy="4134286"/>
          </a:xfrm>
        </p:spPr>
        <p:txBody>
          <a:bodyPr>
            <a:normAutofit fontScale="62500" lnSpcReduction="20000"/>
          </a:bodyPr>
          <a:lstStyle/>
          <a:p>
            <a:r>
              <a:rPr lang="en-US" sz="2600" dirty="0">
                <a:solidFill>
                  <a:srgbClr val="002060"/>
                </a:solidFill>
                <a:latin typeface="+mj-lt"/>
              </a:rPr>
              <a:t>P</a:t>
            </a:r>
            <a:r>
              <a:rPr lang="en-US" sz="2600" b="0" i="0" dirty="0">
                <a:solidFill>
                  <a:srgbClr val="002060"/>
                </a:solidFill>
                <a:effectLst/>
                <a:latin typeface="+mj-lt"/>
              </a:rPr>
              <a:t>redicting the stock or Cryptocurrency's (Tesla, SpaceX, Twitter and Dogecoin data) future value, and show the impact of tweets on respective stock/crypto.</a:t>
            </a:r>
          </a:p>
          <a:p>
            <a:endParaRPr lang="en-US" sz="2600" dirty="0">
              <a:solidFill>
                <a:srgbClr val="002060"/>
              </a:solidFill>
              <a:latin typeface="+mj-lt"/>
            </a:endParaRPr>
          </a:p>
          <a:p>
            <a:r>
              <a:rPr lang="en-US" sz="2600" b="0" i="0" dirty="0">
                <a:solidFill>
                  <a:srgbClr val="002060"/>
                </a:solidFill>
                <a:effectLst/>
                <a:latin typeface="+mj-lt"/>
              </a:rPr>
              <a:t>It has been observed that Elon Musk tweets have been impacting the Stocks and Cryptocurrency market.</a:t>
            </a:r>
          </a:p>
          <a:p>
            <a:endParaRPr lang="en-US" sz="2600" dirty="0">
              <a:solidFill>
                <a:srgbClr val="002060"/>
              </a:solidFill>
              <a:latin typeface="+mj-lt"/>
            </a:endParaRPr>
          </a:p>
          <a:p>
            <a:r>
              <a:rPr lang="en-US" sz="2600" b="0" i="0" dirty="0">
                <a:solidFill>
                  <a:srgbClr val="002060"/>
                </a:solidFill>
                <a:effectLst/>
                <a:latin typeface="+mj-lt"/>
              </a:rPr>
              <a:t>We have chosen to analyze</a:t>
            </a:r>
            <a:r>
              <a:rPr lang="en-US" sz="2600" dirty="0">
                <a:solidFill>
                  <a:srgbClr val="002060"/>
                </a:solidFill>
                <a:latin typeface="+mj-lt"/>
              </a:rPr>
              <a:t> </a:t>
            </a:r>
            <a:r>
              <a:rPr lang="en-US" sz="2600" b="0" i="0" dirty="0">
                <a:solidFill>
                  <a:srgbClr val="002060"/>
                </a:solidFill>
                <a:effectLst/>
                <a:latin typeface="+mj-lt"/>
              </a:rPr>
              <a:t>the impact of the tweets and how long the impact hold true.</a:t>
            </a:r>
            <a:endParaRPr lang="en-US" sz="2600" dirty="0">
              <a:solidFill>
                <a:srgbClr val="002060"/>
              </a:solidFill>
              <a:latin typeface="+mj-lt"/>
            </a:endParaRPr>
          </a:p>
          <a:p>
            <a:endParaRPr lang="en-US" sz="1800" dirty="0">
              <a:solidFill>
                <a:srgbClr val="002060"/>
              </a:solidFill>
              <a:latin typeface="+mj-lt"/>
            </a:endParaRPr>
          </a:p>
        </p:txBody>
      </p:sp>
      <p:sp>
        <p:nvSpPr>
          <p:cNvPr id="6" name="TextBox 5">
            <a:extLst>
              <a:ext uri="{FF2B5EF4-FFF2-40B4-BE49-F238E27FC236}">
                <a16:creationId xmlns:a16="http://schemas.microsoft.com/office/drawing/2014/main" id="{909BF5F1-2C71-09DD-7E87-70642457B4CF}"/>
              </a:ext>
            </a:extLst>
          </p:cNvPr>
          <p:cNvSpPr txBox="1"/>
          <p:nvPr/>
        </p:nvSpPr>
        <p:spPr>
          <a:xfrm>
            <a:off x="838201" y="407149"/>
            <a:ext cx="1800402" cy="830997"/>
          </a:xfrm>
          <a:prstGeom prst="rect">
            <a:avLst/>
          </a:prstGeom>
          <a:noFill/>
        </p:spPr>
        <p:txBody>
          <a:bodyPr wrap="square" rtlCol="0">
            <a:spAutoFit/>
          </a:bodyPr>
          <a:lstStyle/>
          <a:p>
            <a:r>
              <a:rPr lang="en-US" sz="4800" dirty="0">
                <a:solidFill>
                  <a:srgbClr val="002060"/>
                </a:solidFill>
              </a:rPr>
              <a:t>Topic</a:t>
            </a:r>
          </a:p>
        </p:txBody>
      </p:sp>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Speech bubble with hashtag symbol">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a:blip r:embed="rId3"/>
          <a:srcRect/>
          <a:stretch/>
        </p:blipFill>
        <p:spPr>
          <a:xfrm>
            <a:off x="163281" y="502972"/>
            <a:ext cx="4038600" cy="2523622"/>
          </a:xfrm>
        </p:spPr>
      </p:pic>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10E3C0D1-A0E4-4E8C-BE1E-4E1639C59E5D}"/>
              </a:ext>
            </a:extLst>
          </p:cNvPr>
          <p:cNvSpPr>
            <a:spLocks noGrp="1"/>
          </p:cNvSpPr>
          <p:nvPr>
            <p:ph type="ftr" sz="quarter" idx="11"/>
          </p:nvPr>
        </p:nvSpPr>
        <p:spPr/>
        <p:txBody>
          <a:bodyPr/>
          <a:lstStyle/>
          <a:p>
            <a:r>
              <a:rPr lang="en-US" dirty="0"/>
              <a:t>To-the-moon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484915" y="1743682"/>
            <a:ext cx="6966856" cy="4033857"/>
          </a:xfrm>
        </p:spPr>
        <p:txBody>
          <a:bodyPr anchor="t" anchorCtr="0">
            <a:noAutofit/>
          </a:bodyPr>
          <a:lstStyle/>
          <a:p>
            <a:r>
              <a:rPr lang="en-US" sz="1800" b="0" i="0" dirty="0">
                <a:solidFill>
                  <a:schemeClr val="tx2">
                    <a:lumMod val="90000"/>
                    <a:lumOff val="10000"/>
                  </a:schemeClr>
                </a:solidFill>
                <a:effectLst/>
                <a:latin typeface="-apple-system"/>
              </a:rPr>
              <a:t>In November of 2020, Tamara's husband invested $500 into Dogecoin. On Feb 11th, at a price of $0.07, Tamara's husband sold his investment and multiplied his monetary investment 35 times. </a:t>
            </a:r>
          </a:p>
          <a:p>
            <a:endParaRPr lang="en-US" sz="1800" b="0" i="0" dirty="0">
              <a:solidFill>
                <a:schemeClr val="tx2">
                  <a:lumMod val="90000"/>
                  <a:lumOff val="10000"/>
                </a:schemeClr>
              </a:solidFill>
              <a:effectLst/>
              <a:latin typeface="-apple-system"/>
            </a:endParaRPr>
          </a:p>
          <a:p>
            <a:r>
              <a:rPr lang="en-US" sz="1800" dirty="0">
                <a:solidFill>
                  <a:schemeClr val="tx2">
                    <a:lumMod val="90000"/>
                    <a:lumOff val="10000"/>
                  </a:schemeClr>
                </a:solidFill>
                <a:latin typeface="-apple-system"/>
              </a:rPr>
              <a:t>We believe s</a:t>
            </a:r>
            <a:r>
              <a:rPr lang="en-US" sz="1800" b="0" i="0" dirty="0">
                <a:solidFill>
                  <a:schemeClr val="tx2">
                    <a:lumMod val="90000"/>
                    <a:lumOff val="10000"/>
                  </a:schemeClr>
                </a:solidFill>
                <a:effectLst/>
                <a:latin typeface="-apple-system"/>
              </a:rPr>
              <a:t>ocial media has become a disruptive force in influencing the economy. </a:t>
            </a:r>
          </a:p>
          <a:p>
            <a:endParaRPr lang="en-US" sz="1800" dirty="0">
              <a:solidFill>
                <a:schemeClr val="tx2">
                  <a:lumMod val="90000"/>
                  <a:lumOff val="10000"/>
                </a:schemeClr>
              </a:solidFill>
              <a:latin typeface="-apple-system"/>
            </a:endParaRPr>
          </a:p>
          <a:p>
            <a:r>
              <a:rPr lang="en-US" sz="1800" dirty="0">
                <a:solidFill>
                  <a:schemeClr val="tx2">
                    <a:lumMod val="90000"/>
                    <a:lumOff val="10000"/>
                  </a:schemeClr>
                </a:solidFill>
                <a:latin typeface="-apple-system"/>
              </a:rPr>
              <a:t>Dogecoin could've been one of many crypto coins that did not rise in price, if it wasn't for one person that brought notoriety to this currency, Elon Musk.</a:t>
            </a:r>
            <a:endParaRPr lang="en-US" sz="1800" dirty="0">
              <a:solidFill>
                <a:schemeClr val="tx2">
                  <a:lumMod val="90000"/>
                  <a:lumOff val="10000"/>
                </a:schemeClr>
              </a:solidFill>
            </a:endParaRP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484915" y="1360230"/>
            <a:ext cx="6966856" cy="464399"/>
          </a:xfrm>
        </p:spPr>
        <p:txBody>
          <a:bodyPr anchor="ctr" anchorCtr="0">
            <a:normAutofit/>
          </a:bodyPr>
          <a:lstStyle/>
          <a:p>
            <a:r>
              <a:rPr lang="en-US" sz="1800" dirty="0">
                <a:solidFill>
                  <a:srgbClr val="002060"/>
                </a:solidFill>
              </a:rPr>
              <a:t>Interest</a:t>
            </a:r>
          </a:p>
        </p:txBody>
      </p:sp>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p:txBody>
          <a:bodyPr>
            <a:normAutofit fontScale="90000"/>
          </a:bodyPr>
          <a:lstStyle/>
          <a:p>
            <a:r>
              <a:rPr lang="en-US" dirty="0">
                <a:solidFill>
                  <a:srgbClr val="002060"/>
                </a:solidFill>
              </a:rPr>
              <a:t>Background – (reason for topic)</a:t>
            </a:r>
          </a:p>
        </p:txBody>
      </p:sp>
      <p:pic>
        <p:nvPicPr>
          <p:cNvPr id="2052" name="Picture 4">
            <a:extLst>
              <a:ext uri="{FF2B5EF4-FFF2-40B4-BE49-F238E27FC236}">
                <a16:creationId xmlns:a16="http://schemas.microsoft.com/office/drawing/2014/main" id="{9DB5A55F-F994-D4CF-1EAC-5FA5B6CCB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4" y="3648989"/>
            <a:ext cx="4034957" cy="239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1060">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1030" name="Picture 6" descr="A dog with its mouth open&#10;&#10;Description automatically generated with medium confidence">
            <a:extLst>
              <a:ext uri="{FF2B5EF4-FFF2-40B4-BE49-F238E27FC236}">
                <a16:creationId xmlns:a16="http://schemas.microsoft.com/office/drawing/2014/main" id="{C621C317-2845-7EF8-2591-22983804C5AC}"/>
              </a:ext>
            </a:extLst>
          </p:cNvPr>
          <p:cNvPicPr>
            <a:picLocks noGrp="1" noChangeAspect="1" noChangeArrowheads="1"/>
          </p:cNvPicPr>
          <p:nvPr>
            <p:ph type="pic" sz="quarter" idx="13"/>
          </p:nvPr>
        </p:nvPicPr>
        <p:blipFill rotWithShape="1">
          <a:blip r:embed="rId3">
            <a:duotone>
              <a:schemeClr val="accent1">
                <a:shade val="45000"/>
                <a:satMod val="135000"/>
              </a:schemeClr>
              <a:prstClr val="white"/>
            </a:duotone>
            <a:alphaModFix amt="25000"/>
            <a:extLst>
              <a:ext uri="{28A0092B-C50C-407E-A947-70E740481C1C}">
                <a14:useLocalDpi xmlns:a14="http://schemas.microsoft.com/office/drawing/2010/main" val="0"/>
              </a:ext>
            </a:extLst>
          </a:blip>
          <a:srcRect l="972" r="6139" b="-1"/>
          <a:stretch/>
        </p:blipFill>
        <p:spPr bwMode="auto">
          <a:xfrm>
            <a:off x="0" y="0"/>
            <a:ext cx="12191980" cy="6857990"/>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914400">
              <a:lnSpc>
                <a:spcPct val="90000"/>
              </a:lnSpc>
              <a:spcAft>
                <a:spcPts val="600"/>
              </a:spcAft>
            </a:pPr>
            <a:r>
              <a:rPr lang="en-US">
                <a:solidFill>
                  <a:srgbClr val="FFFFFF">
                    <a:alpha val="80000"/>
                  </a:srgbClr>
                </a:solidFill>
              </a:rPr>
              <a:t>8/03/20XX</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defTabSz="914400">
              <a:lnSpc>
                <a:spcPct val="90000"/>
              </a:lnSpc>
              <a:spcAft>
                <a:spcPts val="600"/>
              </a:spcAft>
            </a:pPr>
            <a:r>
              <a:rPr lang="en-US" kern="1200" cap="all" baseline="0" dirty="0">
                <a:solidFill>
                  <a:srgbClr val="FFFFFF">
                    <a:alpha val="80000"/>
                  </a:srgbClr>
                </a:solidFill>
                <a:latin typeface="+mn-lt"/>
                <a:ea typeface="+mn-ea"/>
                <a:cs typeface="+mn-cs"/>
              </a:rPr>
              <a:t>To-the-moon</a:t>
            </a:r>
          </a:p>
        </p:txBody>
      </p:sp>
      <p:sp>
        <p:nvSpPr>
          <p:cNvPr id="25" name="TextBox 24">
            <a:extLst>
              <a:ext uri="{FF2B5EF4-FFF2-40B4-BE49-F238E27FC236}">
                <a16:creationId xmlns:a16="http://schemas.microsoft.com/office/drawing/2014/main" id="{DACEB5A4-801C-F2C1-88BC-3B52021A37BF}"/>
              </a:ext>
            </a:extLst>
          </p:cNvPr>
          <p:cNvSpPr txBox="1"/>
          <p:nvPr/>
        </p:nvSpPr>
        <p:spPr>
          <a:xfrm>
            <a:off x="1705270" y="1058634"/>
            <a:ext cx="8019459" cy="5016758"/>
          </a:xfrm>
          <a:prstGeom prst="rect">
            <a:avLst/>
          </a:prstGeom>
          <a:noFill/>
        </p:spPr>
        <p:txBody>
          <a:bodyPr wrap="square" rtlCol="0">
            <a:spAutoFit/>
          </a:bodyPr>
          <a:lstStyle/>
          <a:p>
            <a:r>
              <a:rPr lang="en-US" sz="3200" b="0" i="0" dirty="0">
                <a:solidFill>
                  <a:srgbClr val="002060"/>
                </a:solidFill>
                <a:effectLst/>
              </a:rPr>
              <a:t>We are embarking on a quest to find the influence Elon Musk tweet's have over the cryptocurrency Dogecoin as well as his own company's stock valuation (Tesla), and the company that he was headlined to be purchasing(Twitter). In the process we are interested in understanding how the use of language by a single individual with a large following, can influence the price of stocks and coins.</a:t>
            </a:r>
            <a:endParaRPr lang="en-US" sz="3200" dirty="0">
              <a:solidFill>
                <a:srgbClr val="002060"/>
              </a:solidFill>
            </a:endParaRPr>
          </a:p>
        </p:txBody>
      </p:sp>
    </p:spTree>
    <p:extLst>
      <p:ext uri="{BB962C8B-B14F-4D97-AF65-F5344CB8AC3E}">
        <p14:creationId xmlns:p14="http://schemas.microsoft.com/office/powerpoint/2010/main" val="17563006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iagram&#10;&#10;Description automatically generated">
            <a:extLst>
              <a:ext uri="{FF2B5EF4-FFF2-40B4-BE49-F238E27FC236}">
                <a16:creationId xmlns:a16="http://schemas.microsoft.com/office/drawing/2014/main" id="{CC717049-2B5E-DA36-A0F2-4D381F875A8C}"/>
              </a:ext>
            </a:extLst>
          </p:cNvPr>
          <p:cNvPicPr>
            <a:picLocks noChangeAspect="1"/>
          </p:cNvPicPr>
          <p:nvPr/>
        </p:nvPicPr>
        <p:blipFill rotWithShape="1">
          <a:blip r:embed="rId2"/>
          <a:srcRect l="4803" t="-1" r="3458" b="301"/>
          <a:stretch/>
        </p:blipFill>
        <p:spPr>
          <a:xfrm>
            <a:off x="2947662" y="250011"/>
            <a:ext cx="9244337" cy="6357978"/>
          </a:xfrm>
          <a:prstGeom prst="rect">
            <a:avLst/>
          </a:prstGeom>
        </p:spPr>
      </p:pic>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r>
              <a:rPr lang="en-US">
                <a:solidFill>
                  <a:srgbClr val="FFFFFF"/>
                </a:solidFill>
              </a:rPr>
              <a:t>8/03/20XX</a:t>
            </a:r>
          </a:p>
        </p:txBody>
      </p:sp>
      <p:sp>
        <p:nvSpPr>
          <p:cNvPr id="3" name="Footer Placeholder 2">
            <a:extLst>
              <a:ext uri="{FF2B5EF4-FFF2-40B4-BE49-F238E27FC236}">
                <a16:creationId xmlns:a16="http://schemas.microsoft.com/office/drawing/2014/main" id="{9D721539-2ADC-4125-B89B-AA8D8D1B083D}"/>
              </a:ext>
            </a:extLst>
          </p:cNvPr>
          <p:cNvSpPr>
            <a:spLocks noGrp="1"/>
          </p:cNvSpPr>
          <p:nvPr>
            <p:ph type="ftr" sz="quarter" idx="11"/>
          </p:nvPr>
        </p:nvSpPr>
        <p:spPr/>
        <p:txBody>
          <a:bodyPr vert="horz" lIns="91440" tIns="45720" rIns="91440" bIns="45720" rtlCol="0" anchor="ctr">
            <a:normAutofit/>
          </a:bodyPr>
          <a:lstStyle/>
          <a:p>
            <a:pPr>
              <a:lnSpc>
                <a:spcPct val="90000"/>
              </a:lnSpc>
              <a:spcAft>
                <a:spcPts val="600"/>
              </a:spcAft>
            </a:pPr>
            <a:r>
              <a:rPr lang="en-US" kern="1200" cap="all" baseline="0">
                <a:solidFill>
                  <a:srgbClr val="FFFFFF"/>
                </a:solidFill>
                <a:latin typeface="+mn-lt"/>
                <a:ea typeface="+mn-ea"/>
                <a:cs typeface="+mn-cs"/>
              </a:rPr>
              <a:t>To-the-moon</a:t>
            </a:r>
          </a:p>
        </p:txBody>
      </p:sp>
      <p:sp>
        <p:nvSpPr>
          <p:cNvPr id="34" name="TextBox 33">
            <a:extLst>
              <a:ext uri="{FF2B5EF4-FFF2-40B4-BE49-F238E27FC236}">
                <a16:creationId xmlns:a16="http://schemas.microsoft.com/office/drawing/2014/main" id="{D56DBBBC-DE63-4AB6-69D8-0341CB644DF4}"/>
              </a:ext>
            </a:extLst>
          </p:cNvPr>
          <p:cNvSpPr txBox="1"/>
          <p:nvPr/>
        </p:nvSpPr>
        <p:spPr>
          <a:xfrm rot="16200000">
            <a:off x="-2022390" y="2036692"/>
            <a:ext cx="6841849" cy="2800767"/>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8800" dirty="0">
                <a:solidFill>
                  <a:srgbClr val="002060"/>
                </a:solidFill>
              </a:rPr>
              <a:t>Proposed System</a:t>
            </a:r>
          </a:p>
        </p:txBody>
      </p:sp>
    </p:spTree>
    <p:extLst>
      <p:ext uri="{BB962C8B-B14F-4D97-AF65-F5344CB8AC3E}">
        <p14:creationId xmlns:p14="http://schemas.microsoft.com/office/powerpoint/2010/main" val="236529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263964-2F08-4E8B-9052-782B5D41F803}"/>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5" name="Title 4">
            <a:extLst>
              <a:ext uri="{FF2B5EF4-FFF2-40B4-BE49-F238E27FC236}">
                <a16:creationId xmlns:a16="http://schemas.microsoft.com/office/drawing/2014/main" id="{3A462E4B-072E-4C42-BF51-7B779A049FDF}"/>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pPr algn="l"/>
            <a:r>
              <a:rPr lang="en-US" sz="5400" spc="-120">
                <a:solidFill>
                  <a:srgbClr val="FFFFFF"/>
                </a:solidFill>
              </a:rPr>
              <a:t>Approach</a:t>
            </a:r>
          </a:p>
        </p:txBody>
      </p:sp>
      <p:sp>
        <p:nvSpPr>
          <p:cNvPr id="3" name="Footer Placeholder 2">
            <a:extLst>
              <a:ext uri="{FF2B5EF4-FFF2-40B4-BE49-F238E27FC236}">
                <a16:creationId xmlns:a16="http://schemas.microsoft.com/office/drawing/2014/main" id="{F3537BED-607E-4C17-8459-5797D544415E}"/>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dirty="0">
                <a:solidFill>
                  <a:schemeClr val="tx1">
                    <a:alpha val="80000"/>
                  </a:schemeClr>
                </a:solidFill>
                <a:latin typeface="+mn-lt"/>
                <a:ea typeface="+mn-ea"/>
                <a:cs typeface="+mn-cs"/>
              </a:rPr>
              <a:t>To-the-moon</a:t>
            </a:r>
          </a:p>
        </p:txBody>
      </p:sp>
      <p:graphicFrame>
        <p:nvGraphicFramePr>
          <p:cNvPr id="12" name="Diagram 9">
            <a:extLst>
              <a:ext uri="{FF2B5EF4-FFF2-40B4-BE49-F238E27FC236}">
                <a16:creationId xmlns:a16="http://schemas.microsoft.com/office/drawing/2014/main" id="{C1AA7252-6FD5-DE48-0E01-A6AF9CAB55C9}"/>
              </a:ext>
            </a:extLst>
          </p:cNvPr>
          <p:cNvGraphicFramePr/>
          <p:nvPr>
            <p:extLst>
              <p:ext uri="{D42A27DB-BD31-4B8C-83A1-F6EECF244321}">
                <p14:modId xmlns:p14="http://schemas.microsoft.com/office/powerpoint/2010/main" val="2311077405"/>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616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65D3F84-DDBC-430C-9B78-396B46C6A2A6}"/>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r>
              <a:rPr lang="en-US" sz="5400" spc="-120" dirty="0">
                <a:solidFill>
                  <a:srgbClr val="FFFFFF"/>
                </a:solidFill>
              </a:rPr>
              <a:t>Data Exploration</a:t>
            </a:r>
          </a:p>
        </p:txBody>
      </p:sp>
      <p:sp>
        <p:nvSpPr>
          <p:cNvPr id="3" name="Footer Placeholder 2">
            <a:extLst>
              <a:ext uri="{FF2B5EF4-FFF2-40B4-BE49-F238E27FC236}">
                <a16:creationId xmlns:a16="http://schemas.microsoft.com/office/drawing/2014/main" id="{372ED3D6-EA52-4B2D-9031-AB0E52E9F1D2}"/>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a:solidFill>
                  <a:schemeClr val="tx1">
                    <a:alpha val="80000"/>
                  </a:schemeClr>
                </a:solidFill>
                <a:latin typeface="+mn-lt"/>
                <a:ea typeface="+mn-ea"/>
                <a:cs typeface="+mn-cs"/>
              </a:rPr>
              <a:t>PITCH DECK</a:t>
            </a:r>
          </a:p>
        </p:txBody>
      </p:sp>
      <p:graphicFrame>
        <p:nvGraphicFramePr>
          <p:cNvPr id="36" name="Diagram 35">
            <a:extLst>
              <a:ext uri="{FF2B5EF4-FFF2-40B4-BE49-F238E27FC236}">
                <a16:creationId xmlns:a16="http://schemas.microsoft.com/office/drawing/2014/main" id="{645A34ED-7283-9A38-AF9B-FBA7473AA106}"/>
              </a:ext>
            </a:extLst>
          </p:cNvPr>
          <p:cNvGraphicFramePr/>
          <p:nvPr>
            <p:extLst>
              <p:ext uri="{D42A27DB-BD31-4B8C-83A1-F6EECF244321}">
                <p14:modId xmlns:p14="http://schemas.microsoft.com/office/powerpoint/2010/main" val="2950138503"/>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95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42CCB-2F58-4094-BB82-1904B5C93851}"/>
              </a:ext>
            </a:extLst>
          </p:cNvPr>
          <p:cNvSpPr>
            <a:spLocks noGrp="1"/>
          </p:cNvSpPr>
          <p:nvPr>
            <p:ph type="dt" sz="half" idx="10"/>
          </p:nvPr>
        </p:nvSpPr>
        <p:spPr/>
        <p:txBody>
          <a:bodyPr/>
          <a:lstStyle/>
          <a:p>
            <a:r>
              <a:rPr lang="en-US" dirty="0"/>
              <a:t>8/03/20XX</a:t>
            </a:r>
          </a:p>
        </p:txBody>
      </p:sp>
      <p:sp>
        <p:nvSpPr>
          <p:cNvPr id="3" name="Footer Placeholder 2">
            <a:extLst>
              <a:ext uri="{FF2B5EF4-FFF2-40B4-BE49-F238E27FC236}">
                <a16:creationId xmlns:a16="http://schemas.microsoft.com/office/drawing/2014/main" id="{4E57C2B5-3877-4546-A081-2C67E87EDE66}"/>
              </a:ext>
            </a:extLst>
          </p:cNvPr>
          <p:cNvSpPr>
            <a:spLocks noGrp="1"/>
          </p:cNvSpPr>
          <p:nvPr>
            <p:ph type="ftr" sz="quarter" idx="11"/>
          </p:nvPr>
        </p:nvSpPr>
        <p:spPr/>
        <p:txBody>
          <a:bodyPr/>
          <a:lstStyle/>
          <a:p>
            <a:r>
              <a:rPr lang="en-US" dirty="0"/>
              <a:t>PITCH DECK</a:t>
            </a:r>
          </a:p>
        </p:txBody>
      </p:sp>
      <p:sp>
        <p:nvSpPr>
          <p:cNvPr id="8" name="Title 7">
            <a:extLst>
              <a:ext uri="{FF2B5EF4-FFF2-40B4-BE49-F238E27FC236}">
                <a16:creationId xmlns:a16="http://schemas.microsoft.com/office/drawing/2014/main" id="{FF19EF74-69FF-4593-903B-F4018E21C4CB}"/>
              </a:ext>
            </a:extLst>
          </p:cNvPr>
          <p:cNvSpPr>
            <a:spLocks noGrp="1"/>
          </p:cNvSpPr>
          <p:nvPr>
            <p:ph type="ctrTitle"/>
          </p:nvPr>
        </p:nvSpPr>
        <p:spPr>
          <a:xfrm>
            <a:off x="4157396" y="983158"/>
            <a:ext cx="7532611" cy="639955"/>
          </a:xfrm>
        </p:spPr>
        <p:txBody>
          <a:bodyPr>
            <a:noAutofit/>
          </a:bodyPr>
          <a:lstStyle/>
          <a:p>
            <a:r>
              <a:rPr lang="en-US" sz="6000" dirty="0">
                <a:solidFill>
                  <a:srgbClr val="002060"/>
                </a:solidFill>
              </a:rPr>
              <a:t>Training &amp; Testing</a:t>
            </a:r>
          </a:p>
        </p:txBody>
      </p:sp>
      <p:graphicFrame>
        <p:nvGraphicFramePr>
          <p:cNvPr id="23" name="Table 23">
            <a:extLst>
              <a:ext uri="{FF2B5EF4-FFF2-40B4-BE49-F238E27FC236}">
                <a16:creationId xmlns:a16="http://schemas.microsoft.com/office/drawing/2014/main" id="{1E3F3DC4-1507-37B1-1C32-188CCD902FCF}"/>
              </a:ext>
            </a:extLst>
          </p:cNvPr>
          <p:cNvGraphicFramePr>
            <a:graphicFrameLocks noGrp="1"/>
          </p:cNvGraphicFramePr>
          <p:nvPr>
            <p:extLst>
              <p:ext uri="{D42A27DB-BD31-4B8C-83A1-F6EECF244321}">
                <p14:modId xmlns:p14="http://schemas.microsoft.com/office/powerpoint/2010/main" val="2005336129"/>
              </p:ext>
            </p:extLst>
          </p:nvPr>
        </p:nvGraphicFramePr>
        <p:xfrm>
          <a:off x="821636" y="2050693"/>
          <a:ext cx="10654748" cy="4321473"/>
        </p:xfrm>
        <a:graphic>
          <a:graphicData uri="http://schemas.openxmlformats.org/drawingml/2006/table">
            <a:tbl>
              <a:tblPr firstRow="1" bandRow="1">
                <a:tableStyleId>{69CF1AB2-1976-4502-BF36-3FF5EA218861}</a:tableStyleId>
              </a:tblPr>
              <a:tblGrid>
                <a:gridCol w="4015904">
                  <a:extLst>
                    <a:ext uri="{9D8B030D-6E8A-4147-A177-3AD203B41FA5}">
                      <a16:colId xmlns:a16="http://schemas.microsoft.com/office/drawing/2014/main" val="3459910520"/>
                    </a:ext>
                  </a:extLst>
                </a:gridCol>
                <a:gridCol w="6638844">
                  <a:extLst>
                    <a:ext uri="{9D8B030D-6E8A-4147-A177-3AD203B41FA5}">
                      <a16:colId xmlns:a16="http://schemas.microsoft.com/office/drawing/2014/main" val="1779080108"/>
                    </a:ext>
                  </a:extLst>
                </a:gridCol>
              </a:tblGrid>
              <a:tr h="772020">
                <a:tc>
                  <a:txBody>
                    <a:bodyPr/>
                    <a:lstStyle/>
                    <a:p>
                      <a:pPr algn="ctr"/>
                      <a:r>
                        <a:rPr lang="en-US" dirty="0">
                          <a:latin typeface="Amasis MT Pro Black" panose="02040A04050005020304" pitchFamily="18" charset="0"/>
                        </a:rPr>
                        <a:t>Model</a:t>
                      </a:r>
                    </a:p>
                  </a:txBody>
                  <a:tcPr/>
                </a:tc>
                <a:tc>
                  <a:txBody>
                    <a:bodyPr/>
                    <a:lstStyle/>
                    <a:p>
                      <a:pPr algn="ctr"/>
                      <a:r>
                        <a:rPr lang="en-US" dirty="0">
                          <a:latin typeface="Amasis MT Pro Black" panose="02040A04050005020304" pitchFamily="18" charset="0"/>
                        </a:rPr>
                        <a:t>Training – Testing Criteria</a:t>
                      </a:r>
                    </a:p>
                  </a:txBody>
                  <a:tcPr/>
                </a:tc>
                <a:extLst>
                  <a:ext uri="{0D108BD9-81ED-4DB2-BD59-A6C34878D82A}">
                    <a16:rowId xmlns:a16="http://schemas.microsoft.com/office/drawing/2014/main" val="1537601781"/>
                  </a:ext>
                </a:extLst>
              </a:tr>
              <a:tr h="1183151">
                <a:tc>
                  <a:txBody>
                    <a:bodyPr/>
                    <a:lstStyle/>
                    <a:p>
                      <a:pPr algn="ctr"/>
                      <a:r>
                        <a:rPr lang="en-US" sz="2800" dirty="0"/>
                        <a:t>Linear Regression </a:t>
                      </a:r>
                    </a:p>
                  </a:txBody>
                  <a:tcPr/>
                </a:tc>
                <a:tc>
                  <a:txBody>
                    <a:bodyPr/>
                    <a:lstStyle/>
                    <a:p>
                      <a:pPr algn="ctr"/>
                      <a:r>
                        <a:rPr lang="en-US" sz="2000" dirty="0"/>
                        <a:t> 80/20     Split</a:t>
                      </a:r>
                    </a:p>
                    <a:p>
                      <a:pPr algn="ctr"/>
                      <a:r>
                        <a:rPr lang="en-US" sz="2000" b="1" dirty="0"/>
                        <a:t>Training</a:t>
                      </a:r>
                      <a:r>
                        <a:rPr lang="en-US" sz="2000" dirty="0"/>
                        <a:t> – 80%</a:t>
                      </a:r>
                    </a:p>
                    <a:p>
                      <a:pPr algn="ctr"/>
                      <a:r>
                        <a:rPr lang="en-US" sz="2000" b="1" dirty="0"/>
                        <a:t>Testing-</a:t>
                      </a:r>
                      <a:r>
                        <a:rPr lang="en-US" sz="2000" dirty="0"/>
                        <a:t> 20%</a:t>
                      </a:r>
                    </a:p>
                  </a:txBody>
                  <a:tcPr/>
                </a:tc>
                <a:extLst>
                  <a:ext uri="{0D108BD9-81ED-4DB2-BD59-A6C34878D82A}">
                    <a16:rowId xmlns:a16="http://schemas.microsoft.com/office/drawing/2014/main" val="3412100302"/>
                  </a:ext>
                </a:extLst>
              </a:tr>
              <a:tr h="1183151">
                <a:tc>
                  <a:txBody>
                    <a:bodyPr/>
                    <a:lstStyle/>
                    <a:p>
                      <a:pPr algn="ctr"/>
                      <a:r>
                        <a:rPr lang="en-US" sz="2800" dirty="0"/>
                        <a:t>ARIMA </a:t>
                      </a:r>
                    </a:p>
                  </a:txBody>
                  <a:tcPr/>
                </a:tc>
                <a:tc>
                  <a:txBody>
                    <a:bodyPr/>
                    <a:lstStyle/>
                    <a:p>
                      <a:pPr algn="ctr"/>
                      <a:r>
                        <a:rPr lang="en-US" i="1" u="sng" dirty="0"/>
                        <a:t>Date Range </a:t>
                      </a:r>
                    </a:p>
                    <a:p>
                      <a:pPr algn="ctr"/>
                      <a:r>
                        <a:rPr lang="en-US" b="1" dirty="0"/>
                        <a:t>Training</a:t>
                      </a:r>
                      <a:r>
                        <a:rPr lang="en-US" dirty="0"/>
                        <a:t> (Jan 2010 – June 2021)</a:t>
                      </a:r>
                    </a:p>
                    <a:p>
                      <a:pPr algn="ctr"/>
                      <a:r>
                        <a:rPr lang="en-US" b="1" dirty="0"/>
                        <a:t>Testing</a:t>
                      </a:r>
                      <a:r>
                        <a:rPr lang="en-US" dirty="0"/>
                        <a:t> (July 2021 – July 2021)</a:t>
                      </a:r>
                    </a:p>
                  </a:txBody>
                  <a:tcPr/>
                </a:tc>
                <a:extLst>
                  <a:ext uri="{0D108BD9-81ED-4DB2-BD59-A6C34878D82A}">
                    <a16:rowId xmlns:a16="http://schemas.microsoft.com/office/drawing/2014/main" val="1938861821"/>
                  </a:ext>
                </a:extLst>
              </a:tr>
              <a:tr h="1183151">
                <a:tc>
                  <a:txBody>
                    <a:bodyPr/>
                    <a:lstStyle/>
                    <a:p>
                      <a:pPr algn="ctr"/>
                      <a:r>
                        <a:rPr lang="en-US" sz="2800" kern="1200" dirty="0">
                          <a:solidFill>
                            <a:schemeClr val="dk1"/>
                          </a:solidFill>
                          <a:latin typeface="+mn-lt"/>
                          <a:ea typeface="+mn-ea"/>
                          <a:cs typeface="+mn-cs"/>
                        </a:rPr>
                        <a:t>LSTM</a:t>
                      </a:r>
                    </a:p>
                  </a:txBody>
                  <a:tcPr/>
                </a:tc>
                <a:tc>
                  <a:txBody>
                    <a:bodyPr/>
                    <a:lstStyle/>
                    <a:p>
                      <a:pPr algn="ctr"/>
                      <a:r>
                        <a:rPr lang="en-US" sz="1800" dirty="0"/>
                        <a:t>80/20     Split</a:t>
                      </a:r>
                    </a:p>
                    <a:p>
                      <a:pPr algn="ctr"/>
                      <a:r>
                        <a:rPr lang="en-US" sz="1800" b="1" dirty="0"/>
                        <a:t>Training</a:t>
                      </a:r>
                      <a:r>
                        <a:rPr lang="en-US" sz="1800" dirty="0"/>
                        <a:t> – 80%</a:t>
                      </a:r>
                    </a:p>
                    <a:p>
                      <a:pPr algn="ctr"/>
                      <a:r>
                        <a:rPr lang="en-US" sz="1800" b="1" dirty="0"/>
                        <a:t>Testing-</a:t>
                      </a:r>
                      <a:r>
                        <a:rPr lang="en-US" sz="1800" dirty="0"/>
                        <a:t> 20%</a:t>
                      </a:r>
                    </a:p>
                  </a:txBody>
                  <a:tcPr/>
                </a:tc>
                <a:extLst>
                  <a:ext uri="{0D108BD9-81ED-4DB2-BD59-A6C34878D82A}">
                    <a16:rowId xmlns:a16="http://schemas.microsoft.com/office/drawing/2014/main" val="3317915586"/>
                  </a:ext>
                </a:extLst>
              </a:tr>
            </a:tbl>
          </a:graphicData>
        </a:graphic>
      </p:graphicFrame>
    </p:spTree>
    <p:extLst>
      <p:ext uri="{BB962C8B-B14F-4D97-AF65-F5344CB8AC3E}">
        <p14:creationId xmlns:p14="http://schemas.microsoft.com/office/powerpoint/2010/main" val="69212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9EB8B24-EE15-4C2B-9998-AF7668DBF35D}"/>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6BFABD5-C80C-4D6E-940C-EC4C22047CC3}"/>
              </a:ext>
            </a:extLst>
          </p:cNvPr>
          <p:cNvSpPr>
            <a:spLocks noGrp="1"/>
          </p:cNvSpPr>
          <p:nvPr>
            <p:ph type="ftr" sz="quarter" idx="11"/>
          </p:nvPr>
        </p:nvSpPr>
        <p:spPr/>
        <p:txBody>
          <a:bodyPr/>
          <a:lstStyle/>
          <a:p>
            <a:r>
              <a:rPr lang="en-US" dirty="0"/>
              <a:t>To-the-moon</a:t>
            </a:r>
          </a:p>
        </p:txBody>
      </p:sp>
      <p:sp>
        <p:nvSpPr>
          <p:cNvPr id="31" name="Text Placeholder 30">
            <a:extLst>
              <a:ext uri="{FF2B5EF4-FFF2-40B4-BE49-F238E27FC236}">
                <a16:creationId xmlns:a16="http://schemas.microsoft.com/office/drawing/2014/main" id="{0618B221-BBAE-4728-B61D-FC91F644CAD6}"/>
              </a:ext>
            </a:extLst>
          </p:cNvPr>
          <p:cNvSpPr>
            <a:spLocks noGrp="1"/>
          </p:cNvSpPr>
          <p:nvPr>
            <p:ph type="body" sz="quarter" idx="13"/>
          </p:nvPr>
        </p:nvSpPr>
        <p:spPr>
          <a:xfrm>
            <a:off x="894995" y="4487892"/>
            <a:ext cx="2939143" cy="469089"/>
          </a:xfrm>
        </p:spPr>
        <p:txBody>
          <a:bodyPr>
            <a:normAutofit fontScale="92500"/>
          </a:bodyPr>
          <a:lstStyle/>
          <a:p>
            <a:pPr algn="l"/>
            <a:r>
              <a:rPr lang="en-US" b="1" i="0" dirty="0">
                <a:solidFill>
                  <a:srgbClr val="002060"/>
                </a:solidFill>
                <a:effectLst/>
                <a:latin typeface="Lato" panose="020F0502020204030203" pitchFamily="34" charset="0"/>
              </a:rPr>
              <a:t>Long Short Term Memory</a:t>
            </a:r>
          </a:p>
        </p:txBody>
      </p:sp>
      <p:sp>
        <p:nvSpPr>
          <p:cNvPr id="32" name="Text Placeholder 31">
            <a:extLst>
              <a:ext uri="{FF2B5EF4-FFF2-40B4-BE49-F238E27FC236}">
                <a16:creationId xmlns:a16="http://schemas.microsoft.com/office/drawing/2014/main" id="{1CE98042-2C14-4BB1-84EA-A598DD72CEAE}"/>
              </a:ext>
            </a:extLst>
          </p:cNvPr>
          <p:cNvSpPr>
            <a:spLocks noGrp="1"/>
          </p:cNvSpPr>
          <p:nvPr>
            <p:ph type="body" sz="quarter" idx="17"/>
          </p:nvPr>
        </p:nvSpPr>
        <p:spPr>
          <a:xfrm>
            <a:off x="772885" y="4988537"/>
            <a:ext cx="2939143" cy="1602771"/>
          </a:xfrm>
        </p:spPr>
        <p:txBody>
          <a:bodyPr>
            <a:normAutofit/>
          </a:bodyPr>
          <a:lstStyle/>
          <a:p>
            <a:r>
              <a:rPr lang="en-US" b="0" i="0" dirty="0">
                <a:solidFill>
                  <a:srgbClr val="002060"/>
                </a:solidFill>
                <a:effectLst/>
                <a:latin typeface="Lato" panose="020F0502020204030203" pitchFamily="34" charset="0"/>
              </a:rPr>
              <a:t> Special kind of recurrent neural network capable of handling long-term dependencies</a:t>
            </a:r>
          </a:p>
          <a:p>
            <a:endParaRPr lang="en-US" dirty="0">
              <a:solidFill>
                <a:srgbClr val="002060"/>
              </a:solidFill>
              <a:latin typeface="Lato" panose="020F0502020204030203" pitchFamily="34" charset="0"/>
            </a:endParaRPr>
          </a:p>
          <a:p>
            <a:r>
              <a:rPr lang="en-US" dirty="0">
                <a:solidFill>
                  <a:srgbClr val="002060"/>
                </a:solidFill>
                <a:latin typeface="Lato" panose="020F0502020204030203" pitchFamily="34" charset="0"/>
              </a:rPr>
              <a:t>80/20</a:t>
            </a:r>
            <a:endParaRPr lang="en-US" dirty="0">
              <a:solidFill>
                <a:srgbClr val="002060"/>
              </a:solidFill>
            </a:endParaRPr>
          </a:p>
        </p:txBody>
      </p:sp>
      <p:sp>
        <p:nvSpPr>
          <p:cNvPr id="33" name="Text Placeholder 32">
            <a:extLst>
              <a:ext uri="{FF2B5EF4-FFF2-40B4-BE49-F238E27FC236}">
                <a16:creationId xmlns:a16="http://schemas.microsoft.com/office/drawing/2014/main" id="{E3BF1C92-1234-4A7D-8592-57F143979A03}"/>
              </a:ext>
            </a:extLst>
          </p:cNvPr>
          <p:cNvSpPr>
            <a:spLocks noGrp="1"/>
          </p:cNvSpPr>
          <p:nvPr>
            <p:ph type="body" sz="quarter" idx="18"/>
          </p:nvPr>
        </p:nvSpPr>
        <p:spPr/>
        <p:txBody>
          <a:bodyPr>
            <a:normAutofit fontScale="25000" lnSpcReduction="20000"/>
          </a:bodyPr>
          <a:lstStyle/>
          <a:p>
            <a:pPr fontAlgn="ctr"/>
            <a:r>
              <a:rPr lang="en-US" sz="4800" b="1" i="0" dirty="0">
                <a:solidFill>
                  <a:srgbClr val="002060"/>
                </a:solidFill>
                <a:effectLst/>
                <a:latin typeface="Google Sans"/>
              </a:rPr>
              <a:t>Autoregressive integrated moving average</a:t>
            </a:r>
            <a:endParaRPr lang="en-US" sz="4800" b="1" i="0" dirty="0">
              <a:solidFill>
                <a:srgbClr val="002060"/>
              </a:solidFill>
              <a:effectLst/>
              <a:latin typeface="Roboto" panose="02000000000000000000" pitchFamily="2" charset="0"/>
            </a:endParaRPr>
          </a:p>
          <a:p>
            <a:br>
              <a:rPr lang="en-US" dirty="0"/>
            </a:br>
            <a:endParaRPr lang="en-US" dirty="0"/>
          </a:p>
        </p:txBody>
      </p:sp>
      <p:sp>
        <p:nvSpPr>
          <p:cNvPr id="34" name="Text Placeholder 33">
            <a:extLst>
              <a:ext uri="{FF2B5EF4-FFF2-40B4-BE49-F238E27FC236}">
                <a16:creationId xmlns:a16="http://schemas.microsoft.com/office/drawing/2014/main" id="{6D85EFE0-CA57-469F-B83F-5378F976F40B}"/>
              </a:ext>
            </a:extLst>
          </p:cNvPr>
          <p:cNvSpPr>
            <a:spLocks noGrp="1"/>
          </p:cNvSpPr>
          <p:nvPr>
            <p:ph type="body" sz="quarter" idx="20"/>
          </p:nvPr>
        </p:nvSpPr>
        <p:spPr>
          <a:xfrm>
            <a:off x="4626428" y="4953043"/>
            <a:ext cx="2939143" cy="1459404"/>
          </a:xfrm>
        </p:spPr>
        <p:txBody>
          <a:bodyPr>
            <a:normAutofit/>
          </a:bodyPr>
          <a:lstStyle/>
          <a:p>
            <a:r>
              <a:rPr lang="en-US" dirty="0">
                <a:solidFill>
                  <a:srgbClr val="002060"/>
                </a:solidFill>
                <a:latin typeface="Roboto" panose="02000000000000000000" pitchFamily="2" charset="0"/>
              </a:rPr>
              <a:t>Cater</a:t>
            </a:r>
            <a:r>
              <a:rPr lang="en-US" b="0" i="0" dirty="0">
                <a:solidFill>
                  <a:srgbClr val="002060"/>
                </a:solidFill>
                <a:effectLst/>
                <a:latin typeface="Roboto" panose="02000000000000000000" pitchFamily="2" charset="0"/>
              </a:rPr>
              <a:t>s to a suite of standard structures in time series data, and as such provides a simple yet powerful method for making skillful time series</a:t>
            </a:r>
            <a:endParaRPr lang="en-US" dirty="0">
              <a:solidFill>
                <a:srgbClr val="002060"/>
              </a:solidFill>
            </a:endParaRPr>
          </a:p>
        </p:txBody>
      </p:sp>
      <p:sp>
        <p:nvSpPr>
          <p:cNvPr id="35" name="Text Placeholder 34">
            <a:extLst>
              <a:ext uri="{FF2B5EF4-FFF2-40B4-BE49-F238E27FC236}">
                <a16:creationId xmlns:a16="http://schemas.microsoft.com/office/drawing/2014/main" id="{73553CA1-A243-4DDE-968F-3EB92BBC3727}"/>
              </a:ext>
            </a:extLst>
          </p:cNvPr>
          <p:cNvSpPr>
            <a:spLocks noGrp="1"/>
          </p:cNvSpPr>
          <p:nvPr>
            <p:ph type="body" sz="quarter" idx="21"/>
          </p:nvPr>
        </p:nvSpPr>
        <p:spPr/>
        <p:txBody>
          <a:bodyPr>
            <a:normAutofit/>
          </a:bodyPr>
          <a:lstStyle/>
          <a:p>
            <a:pPr fontAlgn="ctr"/>
            <a:r>
              <a:rPr lang="en-US" b="1" dirty="0">
                <a:solidFill>
                  <a:srgbClr val="002060"/>
                </a:solidFill>
                <a:latin typeface="Google Sans"/>
              </a:rPr>
              <a:t>Linear Regression</a:t>
            </a:r>
            <a:endParaRPr lang="en-US" b="1" dirty="0">
              <a:solidFill>
                <a:srgbClr val="002060"/>
              </a:solidFill>
              <a:latin typeface="Roboto" panose="02000000000000000000" pitchFamily="2" charset="0"/>
            </a:endParaRPr>
          </a:p>
        </p:txBody>
      </p:sp>
      <p:sp>
        <p:nvSpPr>
          <p:cNvPr id="36" name="Text Placeholder 35">
            <a:extLst>
              <a:ext uri="{FF2B5EF4-FFF2-40B4-BE49-F238E27FC236}">
                <a16:creationId xmlns:a16="http://schemas.microsoft.com/office/drawing/2014/main" id="{D60CCECF-28FF-444C-B227-DFF676A16008}"/>
              </a:ext>
            </a:extLst>
          </p:cNvPr>
          <p:cNvSpPr>
            <a:spLocks noGrp="1"/>
          </p:cNvSpPr>
          <p:nvPr>
            <p:ph type="body" sz="quarter" idx="23"/>
          </p:nvPr>
        </p:nvSpPr>
        <p:spPr>
          <a:xfrm>
            <a:off x="8414656" y="4988537"/>
            <a:ext cx="2939143" cy="469089"/>
          </a:xfrm>
        </p:spPr>
        <p:txBody>
          <a:bodyPr>
            <a:noAutofit/>
          </a:bodyPr>
          <a:lstStyle/>
          <a:p>
            <a:r>
              <a:rPr lang="en-US" dirty="0">
                <a:solidFill>
                  <a:srgbClr val="002060"/>
                </a:solidFill>
                <a:latin typeface="Roboto" panose="02000000000000000000" pitchFamily="2" charset="0"/>
                <a:ea typeface="Roboto" panose="02000000000000000000" pitchFamily="2" charset="0"/>
              </a:rPr>
              <a:t>Developed in the field of statistics and is studied as a model for understanding the relationship between input and output numerical variables</a:t>
            </a:r>
          </a:p>
        </p:txBody>
      </p:sp>
      <p:sp>
        <p:nvSpPr>
          <p:cNvPr id="30" name="Title 29">
            <a:extLst>
              <a:ext uri="{FF2B5EF4-FFF2-40B4-BE49-F238E27FC236}">
                <a16:creationId xmlns:a16="http://schemas.microsoft.com/office/drawing/2014/main" id="{347FE036-FC97-4AA2-BCCE-1FC41168E3A7}"/>
              </a:ext>
            </a:extLst>
          </p:cNvPr>
          <p:cNvSpPr>
            <a:spLocks noGrp="1"/>
          </p:cNvSpPr>
          <p:nvPr>
            <p:ph type="ctrTitle"/>
          </p:nvPr>
        </p:nvSpPr>
        <p:spPr>
          <a:xfrm>
            <a:off x="2989604" y="724868"/>
            <a:ext cx="6212793" cy="639955"/>
          </a:xfrm>
        </p:spPr>
        <p:txBody>
          <a:bodyPr>
            <a:noAutofit/>
          </a:bodyPr>
          <a:lstStyle/>
          <a:p>
            <a:r>
              <a:rPr lang="en-US" sz="5400" dirty="0">
                <a:solidFill>
                  <a:srgbClr val="002060"/>
                </a:solidFill>
              </a:rPr>
              <a:t>Model Options</a:t>
            </a:r>
          </a:p>
        </p:txBody>
      </p:sp>
      <p:sp>
        <p:nvSpPr>
          <p:cNvPr id="20" name="Text Placeholder 19">
            <a:extLst>
              <a:ext uri="{FF2B5EF4-FFF2-40B4-BE49-F238E27FC236}">
                <a16:creationId xmlns:a16="http://schemas.microsoft.com/office/drawing/2014/main" id="{2BA1160B-EC3C-470D-971E-E77FA3080655}"/>
              </a:ext>
            </a:extLst>
          </p:cNvPr>
          <p:cNvSpPr>
            <a:spLocks noGrp="1"/>
          </p:cNvSpPr>
          <p:nvPr>
            <p:ph type="body" sz="quarter" idx="26"/>
          </p:nvPr>
        </p:nvSpPr>
        <p:spPr/>
        <p:txBody>
          <a:bodyPr>
            <a:normAutofit/>
          </a:bodyPr>
          <a:lstStyle/>
          <a:p>
            <a:r>
              <a:rPr lang="en-US" sz="3600" dirty="0"/>
              <a:t>LSTM</a:t>
            </a:r>
          </a:p>
        </p:txBody>
      </p:sp>
      <p:sp>
        <p:nvSpPr>
          <p:cNvPr id="21" name="Text Placeholder 20">
            <a:extLst>
              <a:ext uri="{FF2B5EF4-FFF2-40B4-BE49-F238E27FC236}">
                <a16:creationId xmlns:a16="http://schemas.microsoft.com/office/drawing/2014/main" id="{C31562E9-A311-451F-916B-9705C8C95DCA}"/>
              </a:ext>
            </a:extLst>
          </p:cNvPr>
          <p:cNvSpPr>
            <a:spLocks noGrp="1"/>
          </p:cNvSpPr>
          <p:nvPr>
            <p:ph type="body" sz="quarter" idx="27"/>
          </p:nvPr>
        </p:nvSpPr>
        <p:spPr/>
        <p:txBody>
          <a:bodyPr>
            <a:normAutofit/>
          </a:bodyPr>
          <a:lstStyle/>
          <a:p>
            <a:r>
              <a:rPr lang="en-US" sz="2800" dirty="0"/>
              <a:t>Arima</a:t>
            </a:r>
          </a:p>
        </p:txBody>
      </p:sp>
      <p:sp>
        <p:nvSpPr>
          <p:cNvPr id="22" name="Text Placeholder 21">
            <a:extLst>
              <a:ext uri="{FF2B5EF4-FFF2-40B4-BE49-F238E27FC236}">
                <a16:creationId xmlns:a16="http://schemas.microsoft.com/office/drawing/2014/main" id="{4F4098F3-A146-4ED9-BD42-820C174F5AB2}"/>
              </a:ext>
            </a:extLst>
          </p:cNvPr>
          <p:cNvSpPr>
            <a:spLocks noGrp="1"/>
          </p:cNvSpPr>
          <p:nvPr>
            <p:ph type="body" sz="quarter" idx="28"/>
          </p:nvPr>
        </p:nvSpPr>
        <p:spPr/>
        <p:txBody>
          <a:bodyPr>
            <a:normAutofit/>
          </a:bodyPr>
          <a:lstStyle/>
          <a:p>
            <a:r>
              <a:rPr lang="en-US" sz="1200" dirty="0"/>
              <a:t>Linear Regression</a:t>
            </a:r>
          </a:p>
        </p:txBody>
      </p:sp>
    </p:spTree>
    <p:extLst>
      <p:ext uri="{BB962C8B-B14F-4D97-AF65-F5344CB8AC3E}">
        <p14:creationId xmlns:p14="http://schemas.microsoft.com/office/powerpoint/2010/main" val="72954801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TM03457491[[fn=Metropolitan]]</Template>
  <TotalTime>1353</TotalTime>
  <Words>950</Words>
  <Application>Microsoft Office PowerPoint</Application>
  <PresentationFormat>Widescreen</PresentationFormat>
  <Paragraphs>150</Paragraphs>
  <Slides>16</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Amasis MT Pro Black</vt:lpstr>
      <vt:lpstr>-apple-system</vt:lpstr>
      <vt:lpstr>Arial</vt:lpstr>
      <vt:lpstr>Avenir Next LT Pro</vt:lpstr>
      <vt:lpstr>Calibri</vt:lpstr>
      <vt:lpstr>Calibri Light</vt:lpstr>
      <vt:lpstr>Century Gothic</vt:lpstr>
      <vt:lpstr>Courier New</vt:lpstr>
      <vt:lpstr>Google Sans</vt:lpstr>
      <vt:lpstr>Kunstler Script</vt:lpstr>
      <vt:lpstr>Lato</vt:lpstr>
      <vt:lpstr>Roboto</vt:lpstr>
      <vt:lpstr>Slack-Lato</vt:lpstr>
      <vt:lpstr>Metropolitan</vt:lpstr>
      <vt:lpstr>To- The-Moon</vt:lpstr>
      <vt:lpstr>About</vt:lpstr>
      <vt:lpstr>Background – (reason for topic)</vt:lpstr>
      <vt:lpstr>PowerPoint Presentation</vt:lpstr>
      <vt:lpstr>PowerPoint Presentation</vt:lpstr>
      <vt:lpstr>Approach</vt:lpstr>
      <vt:lpstr>Data Exploration</vt:lpstr>
      <vt:lpstr>Training &amp; Testing</vt:lpstr>
      <vt:lpstr>Model Options</vt:lpstr>
      <vt:lpstr>Linear Regression on Financial  combined with Tweets  </vt:lpstr>
      <vt:lpstr>PowerPoint Presentation</vt:lpstr>
      <vt:lpstr>PowerPoint Presentation</vt:lpstr>
      <vt:lpstr>final Dashboard Tools</vt:lpstr>
      <vt:lpstr>Limitations</vt:lpstr>
      <vt:lpstr>Meet the team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The-Moon</dc:title>
  <dc:creator>D A</dc:creator>
  <cp:lastModifiedBy>deepa parikh</cp:lastModifiedBy>
  <cp:revision>10</cp:revision>
  <dcterms:created xsi:type="dcterms:W3CDTF">2022-07-16T03:06:11Z</dcterms:created>
  <dcterms:modified xsi:type="dcterms:W3CDTF">2022-07-20T06:13:47Z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